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594A4C-6368-4956-AEFA-9DD1C8EAEABA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2DB95C-EC6F-4A31-82F9-FF906C10BCBF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Deficiência de amplitude de movimento e mobilidade articular.</a:t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Prof. Esp. </a:t>
            </a:r>
            <a:r>
              <a:rPr lang="pt-BR" dirty="0" err="1" smtClean="0"/>
              <a:t>Kemil</a:t>
            </a:r>
            <a:r>
              <a:rPr lang="pt-BR" dirty="0" smtClean="0"/>
              <a:t> Rocha Sousa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83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Exercícios de ADM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rgbClr val="FFC000"/>
                </a:solidFill>
              </a:rPr>
              <a:t>ADM passiva</a:t>
            </a:r>
            <a:r>
              <a:rPr lang="pt-BR" dirty="0" smtClean="0"/>
              <a:t>: é o movimento de um segmento dentro da ADM livre, produzido inteiramente por uma força externa (gravidade, aparelho, terapeuta, outra parte do corpo da pessoa).</a:t>
            </a:r>
          </a:p>
          <a:p>
            <a:pPr algn="just"/>
            <a:r>
              <a:rPr lang="pt-BR" dirty="0" smtClean="0">
                <a:solidFill>
                  <a:srgbClr val="FFC000"/>
                </a:solidFill>
              </a:rPr>
              <a:t>ADM ativa</a:t>
            </a:r>
            <a:r>
              <a:rPr lang="pt-BR" dirty="0" smtClean="0"/>
              <a:t>: movimento de um segmento dentro da ADM livre produzido pela contração ativa dos músculos que cruzam aquela articulação.</a:t>
            </a:r>
          </a:p>
          <a:p>
            <a:pPr algn="just"/>
            <a:r>
              <a:rPr lang="pt-BR" dirty="0" smtClean="0">
                <a:solidFill>
                  <a:srgbClr val="FFC000"/>
                </a:solidFill>
              </a:rPr>
              <a:t>ADM ativa-assistida</a:t>
            </a:r>
            <a:r>
              <a:rPr lang="pt-BR" dirty="0" smtClean="0"/>
              <a:t>: ADM ativa na qual uma força externa oferece auxílio para completar o movimento.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5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SEhQUEhQWFBQVFBQUFBQUGBQUFRQUFBQXFhUUFBUYHCggGBolHBQUITEhJSkrLi4uFx8zODMsNygtLisBCgoKDg0OFxAQGywkHyQsLCwsLCw0LCwsLCwsLCwsLCwsLCwsLCwsLCwsLCwsLCwsLCwsLCwsLCwsLCwsLCwsLP/AABEIAMIBAwMBIgACEQEDEQH/xAAbAAACAwEBAQAAAAAAAAAAAAABAgADBAUGB//EAD0QAAEDAQQHBQUHAwUBAAAAAAEAAhEDBBIhMQVBUWFxkaETgbHB8CIyUtHhBhRCYpKi8SOCshVyc4PSM//EABoBAAMBAQEBAAAAAAAAAAAAAAECAwAEBQb/xAAxEQACAgECBAQEBQUBAAAAAAAAAQIRAxIxBBMhQVFhkfAUQqGxBSKB4fEyUmLB0XH/2gAMAwEAAhEDEQA/APkiKiim2e2kRRRFTbHSIoojCUZIiKiiUZIiiMIrDUCEYURQGSApCKKwaBCiKiAaApCKixqFhRMgiChYUhMhCwGhVEyWERaAgmURFaFQTIIitAUUUTqQjQFEUFRMRoCiKCIKGUURUWyqRFFEQEgyRAEVFEByIgKIoDJERURWHSIpCMIoDJAhGEYRhCx1EVGE0KQhYdIkKQnhSFrNpEhCE8IQjYHESFE0IQjYjQqCZBEVoUhBMgQiI0BAoqLCtCoJigmEYFFFE8WI0RBFRPYtFoTBgKqBVrXLmZ1wae5Y2zTkg6ykJ2PWhhlTcpI6VjgzCaRS3V0jRlD7sN6HNQHgXY58IhaqlnhJ2SbWmDksQNRFNOGq2nTG1K5FljXcpFJTs107PTA1p6jWhS5vWhtMTk3Ebq2OYNRRZSCbmDaEYoRurossgKtFgB1JXmijUjkXVIXTqWKFX91RWVB0o58IXVsqWeMlSQnUrByyghKQrXJCE6ZGURCEqchAokmhEEyCYm0KQgmQKIjQECiosI0KgiomFYIUUUTWLRoa1aKNGdSDXjYttCozbBXJOTSPSjFIehYQdS3UtFbFmbawPxLRRtn5lyTeTsHqXHR4/EOSYWJuoq0V3bQVC2RiufVLuwWys2IEbVjrWONSvqyMpWY2o65VYauzHVmWrR3LM9sLoPqArJVG0LphJ9ysSlryFYapKgI2IxwTOiiQgCtpKxtLcrGWQnUlc0N0CyvC10a636P+ydapndpjbUMHuaATzhdyz/YZo960TuawDqXFc8nBnHm4zhodHLr5W/seaJlU1GFeurfYuPcrc2jycuXbdAV6eIAePyGT+k48pU06J4+LwTdRl/r7nni061mr3V0KjzsXPtGOpXxu2dsVZicEhCuISELqTElEqISkKwhIQnRzyQhQTFApiTQqCKiJNoQqIlBERgKCZAooRoCiiiIBkQ5QtQhKU6ocPKIclhGEOg6bL6deFqZpAjKea56IU5Qi9yyyM6rNLOUdpKcwFywnCTkw8Cil5Gt1pB1IduVnCdoW0pFotlkp2JGrRQpzkJJyAxJ2AJZOjoijoaJsdSs8U6Ylx5Aa3OOoD1ivo+i/s3TogY3n63ka/wAo1BWfZjQos1IAgdo6DUO/Uwbh4yV2FyTqR8v+IfiMss3DG6ivr+xzqlgdqcsFqo1G7131HCc1CWBPY4IcRJPr1PKttDsitDbM44gnmuxV0ew6lZQswbkorh3fUvLio1+VHm7boPt82w/4o/y2rxOl7E6i8sqAtcORBycDrC+wLj/ajQotNIgAdqyTTO/Ww7j4wV14o6O51cF+JuE1HJ/S/p+x8feEl1aa9ON3FZyu2LPppIrcxIWq0uSXk6s55JFdxKWrbRcDgei6VCzMIySyy6dyUoI8/cKBYV3bRRu6vBcyo6Cmhl1bC8qJnFAoiyk5IuqFFldwT3ITTDYU2QoizjWVZeLk7qGGR6JdT7sblx8Ci61FS7uKKJq8jo1bC3UVQbF6wKzOtZP1Q+8FTUJruFSXiaHWUZYTvR+5bYVHbO+JK60P+Io1PxC5Jdi02ZvxdCFPuJPukFUttDtqup2gz7oPci9aMtLD/p1T4SgbI8ZtK2U9IuGojgSOi2stT3jEFReTIt0htNHEuEZhM1dlrL2o8oVo0Y0j3TzSviEtx1JLc4rQvV/YTR4qWkOIltIdpuvTDOpJ/tXJ/wBLx1jivW/YstoNqTm4tE7mg/8AoqWXPBK7J8bmrh56N2q9f2Pal0ICqNvkucdIO1Qd8fVV1a1Y6guJ8ZjXc+VWB9zq9oNqYFcGhSqk4mOa6FBpbm6e5KuNhfU08KjszcoslRztRHJY6tpqjIYcE/xuLxFjhcu51yUL42ry1e31pzVYtdQ61vil2R0LgZV1aPP/AG40f2dpcWj2agFTDIOMh45if7l5Z1M7CvcaUkwX7wJ3/wALn9iMx4Lox8V02PpOHzOOKMZdaVWeYbZHnJpTt0e7XA4rvWuu5gn2Wrj2vSLj+IdwV4Zck9iik5dSylZ2s1jig+0Aax1XNdXJzKUtHxKvK/uYDZVtx3HmslSsHfhhQUdhae9NTtLRm0ck6ilshdg0aLTne4BdCno8EYMPfKtsulKQGzuCsqabYMnE8AuecsrdJMVsSnYS3Ji1CxXveaPNc5+nyMmzxWavp97tUJeVmkI5Jbnc/wBKZ6KC8s631D+IqKnwuX+4XmLxNjtFgZvHVVnR+9ZwBtPIrVTtjm4XjyVnrWzKqEfIpfZCNfiqTTK6H+pHW6eIKV1tB/hFSn3QdEfH6mJrTsV1OrG1MajTr6JDG3ojd7oZJLZnTs2lQMC2e4LdT0pT1NI7l59oHxHkVfT4u6rnnggw6Yvc9C22g6x3yEfv419FxqdRw38QtLbSdg5LneFIGiJ1BagV0tEPEHLPyXnm1CfwhbLJSqum60c1DLiWlrYTLiTi1dHs6Fa7q6rYy0TsXjqdK0jJv7j8lqY60/AOf0Xmz4VP5l6nl5ODT+Zep6vtQp2oXlr1p+Afq+iZtS0j8A/V9FP4XzXqR+C/yXqj0/ahTtQvM9tafgH6vooatq+Afq+iHwvmvUHwf+S9Uehqta7MLFVsex0LkuqWnWwfq+iz1G1/gH6voqwwNfMi2PhpL516ob7Rf02svOvS4wBqgZ9V5mtbc4LgujpMVTF9o1xjz8AuTVondzXrcNBKKvqexw+NRgk3ZgrVXOzJPFUFbH0NrgquzG1ehGSKyrxMpQIWl9IegVW5g2nkVRSIuK8Sm6lLCri0behQIbtPJGxHBe2UEIQr7rdqEN29E2oR4/Mrag5itut2qXG7ei1m5fTt6meFFfdbt6KI6hOSU3imAJS9ojfRJJ+Y1wqFhSXkJW6jWh0wqEa1XKdoQaCmaKVc8e5bqVcfCOSxUWt1rZTu6uqhkSC5F7cfwjkAtTKPDos1Nw27NnitLHD1K5p2ZSNlGkN3VdjRVS7O+PXVcOm8evquxot2B1Y7MVw51+V2bK7g7O5SqkrfTbtCx2d29bWLy5Qb2R5GRjgJoCDQnaFPlSINgLQke1WJDtR5ckZGc0/WKqqvjUVdVcB6IlY61U7/AOMUVF31OiCbOT9ofaDdUE9Y7l5m0dy72l6siDt8uK4NcepXscKqikexgenGkcu0k+oCylw1k9xWq1U1gevVxq0UciVH7CearLlClKukSbDeO1QVDtKVAlGibkWdqUpekCi1IGtjgjYjeGzqkCBK1G1Fvat+HqUFTKiOkXmMMIpJRDkaFUkOgULykoBsYBM0JAUwJWYVI00mhXNcsQcnbM/ypuI1m9lTer6dfv71zmiBjy+eMKxhA2b8sOZUpQTGR1KVf+F29C1xejXqwHy3rzlJ4+uHQrsaMqZE+zGUXSTtjeuPNBUUn1gz19J4wvCNUgCdu+R3altY8HIz3mcPBcyyWkREnHYd24QFsoVMiZgbbzhI3xA5rzpY/I8ee5rpgnYOJxPfEbVa10GD5nNYmVA4jMxqEnnj4qztY1YYjGSec+aRQok0aS7A48IMqtzcs+4DXwWX70AADHDD/wBTKXttQzIwEsB7hflBwCo0W12gcd8jVkufbWiTBOUjIjVmrzUIyOrKWDDdOX0XOtdZuRIAOUluc6oHjtTRxl8d2cfSVSCJg9emS5Nats9cldbjJJJ2/iGGOoBokLm1jMDoQ6egXqYcapHqx6RQterPo+ax1CE1YxPKIIVBK7oRoRsBCBKF/f4KPd6wVBHIUlCVDxSEpkhHIsDgrCR8lnBRB9QtQNRZgpcSAok+iFqNYC1RC9u6KIgtFcohV8kwKYipDBGUJTNPrFAewgphwSd4nirAOAjpvwSsKYwKMgZJZynuyg9UZj8Uc/mlDqHD9/OSrW1Dz2HPvCokR77eYPOSma5u0H+1p+Q8UGh4yNofOP18107ATqJG8Xcd3Bcmi2dR4tbTA4eziunYn7WAxje9uY14tacFy5V0Kt/lPTWUgAD2heGssAJHwMuHFb2U7jQS045EspRwvS3dmvPWeo28HFlJrm4wbRTpF+oF11jcOJXVszxMhrccuzeH58KpniMNy4ZRr3+5wZEdFvvAw4Y5ikHDEZyHjmFowE3mvw/I+OchvMrmVqhYb114JGIuvYDq9+4B+5LS0swNjBv/AH02zxxKk4NkmmdanaANd0mTDiWzsloJHVVm0vM5vA+FzmjHgTzgrnVLa0e+TjhANExvAMSFntGkHNHs9tByNOjSeAd8PnlCVY22bRZ1K1ogNkubBw9px/dAIPFci32uCSb4B132Z6pdIPdBS1rYGkH+oT8T6ZpNiMZfUvARjmIXG0jb3FpBqFonAAMquPG6xnjrV8eG2Wxxp2Z7fXxyDdZ9umZ4RK51SpjHGIunwCY1wQbpvbbzI69qQsj+48A/wGC9HHBI7XLoCq7mNgaOizk+jCaq+dQ/aOecKsz6M+AXTFEXII9QD80Z9YqstOweuKk+gfomoRyCX+sUpPrFE9/VISikK5B9a0QeCUTv7v4UvbZjXkPJEGoeT6hAx6jzSqTv6LUbUEu9YKJQd46IrAsWEZ3qsOHoJ74TUImhgd6t1bdpHoKlrhv7kxAG3js8krQ2ota7VJjcnDe7lOPNVCdpiNsDoUCyfhPCepS0HUzRiM8eXiYSlx2EcvGVQ9l3YOY80TUOo9fkhpNqNLapO0fojmSkfU2nw8lnvE6569HKxrnD8bhy8itpodTZaxzfhnd7XkB4rU27GNAuG32m47b148oWFtV2otJ/NTY48yFss9OscW02mPxf0qbhvBwcOaSarv8AWv8Ag2v3/FnRs9doAig5sDAtpVKpxzxL2R3LcKtnqAF5LQBgKjKLe8CoXOE8SuW7SNppN/qOqgHBoFpBH6JJKssGnmNbDhSdODu2Y0uGufdfI1YCVzyxyatfR2TlL3/J1aGkLOJDa751NYazRwaadSm3vK2Ptr2tbNeo1s4TVp3nDber1ntA4LjVNJ2epDRRoGc3U6hotw+IOpNb0hXvNENFykwuGZYyz1Gj/c8Nb/koSx1un+te/oLV06OlUqA5Wl7SRmaljmdhdTYfFUNe9sgV3VHGdb6o3YU6bj/jxXMdb7Nk9tMHWXUKj45Wojon++WAsulxpnbToxO8AVCR3lbl+T9DJqPQ6jn1rhJFJuMXqrbRSbB1C+AOZKw9s+lj/Sc53tAUWtfe1e+ThlkAsNR9ma72Kj6e1z6Je4jcHvwWevSp3sKzC466rK1FwkZwxuHMqkcfumPEz219Qk9oC2TN1wa3xa1UOa4YXWEbrsngRiVdVAbk9n/S6rJ73tPkqKpnEvfuDqjXHkASF1R8ikmyp5J/A0cAQfFVHeBz+aMb2/3ST0lITvHMjxVkiTYwbOrk5oQkbDyJ84Sz39fNQk7+UeaaidhJjV0jySXhtPNG87X66pXO39EUhXIII1HzUJ3nkkvJmPjUOZEcijQuoeSciTxHmlvRs6fJK505/wCSAeN/Naga/P7j3uHMfJRV3gotQNfmGd/rkmB2kdFWGJrhGvp80XRouW9FoywJ9d6jGzrP7VT2e4c/kiW7m9Z/chQdT8PuXvjZPHEmdjckueYA2S35qq/GEDuj5Itf+XxQo2tMsaNjhw9NTQ7j3tPgCq2nY0jeJRLDmHH9ywU/f8ll15xuujbiBzIQAOwdT5Ks1XazPPzCgqbQPBCmOpruzQK5148ZMcBIUL2jcf8Aa0eJStrA62j+1x81fZ9ImmZYWA7bjDPc9pSNPsvfoPrXj79S2yaYrMBax4a0xIa2i0mMvauzO9dSl9riBdex1X/kdRqHm6gSsFTTJe03qlQk5gAMYN11hu9FXZLTVGFOuaevB5Z34EKLxxfWUV7/AEBuujO0NO3yJsF+cGy2k6RsF6z+Crq6QoOcG1rK5hGQdWIDZ/IKR8Fhr1yWkPt9RxIxZFUtMj3S4uiN6rs1CWe7QdGTnVaDMN7bt4niUnLgle36tfehVv19+h2hpKyNEBlmAyMstL3nv7JoSHStAf8AyFACI9tlU8mmgQFyfuVYC8Owe34RVouGGq47E8AmbSvtwszb2sim5g7iasftCTlY97b/AFGt9joHSsiBUqN2mkWU29xFnvR3LnaQtcwO2bVEyGkl0EZX71FodmsjBTaT2lJzj/yNpjrTd4pHta8wwtoj81UuHeQxXjiinf8AwFpPYWpQkXiGCdhpjkxsEKgNGsmNxE90laK2jw0T2lF4/LUbPI49FnMH3WunbekdAFdO9jNrug1IPu3/AO4tPglDDtb3loSOYdc96W7uCdIm2/Bml1kqQDdwIkRjIJgHDViOY2hSnYKhyYcSRjhkJOerEY5YonSdQRDroAgAZNEQAJk5d6I0xV1VCO5vyTURcmUGi4Y3HQcjdMGcokbwmbZXyBcMkgCQRJOqTATO0nVOb54hu/dvKL9J1jEvJgyPdwJBBIwwwJC1A1MpqBzTBEEaiq75UqVS4kuMkkknaTmkvhaja/Msv8OqJqnaeflCSRtJ4gIT6yWo2t+I/aHf0RVSi1I2tgfmo0KKJuxP5jXRpiRgOQVtRgGQCiig31O9JUSkFbVENwwRUSvcPys5ZcTmSrSMFFFdnJDrZUmJjJRRYC2ENQ7TzQDyMiRwUUTUS1MvZb6pbdNR5b8Jc6OUql9QzmeaiiCSTHlJ6V1PT6AaAxrgIdecLwwMXduaotDyS4kkmczieaii4H/WzuWy/wDDkVs1QSoou2Oxz5DraMpNIxAPEApQ0AmBGaCi5m/zM7Ir8iOdVzPFViodp5qKLqWx5021IsaMEoCKiw9bF1Fo2J6rBAwGaiim9zqSWgFqpgAQByWWFFE0NjmzJaiNVrBgooizYxHrO8qKJ4kM24QVFFES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3" y="138874"/>
            <a:ext cx="8718535" cy="6530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4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ADM passiva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S</a:t>
            </a:r>
            <a:r>
              <a:rPr lang="pt-BR" dirty="0" smtClean="0"/>
              <a:t>egmentos com tecidos com inflamação aguda (2 a 6 dias)- sinais </a:t>
            </a:r>
            <a:r>
              <a:rPr lang="pt-BR" dirty="0" err="1" smtClean="0"/>
              <a:t>flogísticos</a:t>
            </a:r>
            <a:endParaRPr lang="pt-BR" dirty="0" smtClean="0"/>
          </a:p>
          <a:p>
            <a:pPr algn="just"/>
            <a:r>
              <a:rPr lang="pt-BR" dirty="0" smtClean="0"/>
              <a:t>Quando um paciente não é capaz ou não está autorizado a movimentar ativamente um segmento ou segmentos do corpo:</a:t>
            </a:r>
          </a:p>
          <a:p>
            <a:pPr lvl="1" algn="just"/>
            <a:r>
              <a:rPr lang="pt-BR" dirty="0" smtClean="0"/>
              <a:t>Coma</a:t>
            </a:r>
          </a:p>
          <a:p>
            <a:pPr lvl="1" algn="just"/>
            <a:r>
              <a:rPr lang="pt-BR" dirty="0" smtClean="0"/>
              <a:t>Paralisia</a:t>
            </a:r>
          </a:p>
          <a:p>
            <a:pPr lvl="1" algn="just"/>
            <a:r>
              <a:rPr lang="pt-BR" dirty="0" smtClean="0"/>
              <a:t>Repouso absoluto no leito</a:t>
            </a:r>
          </a:p>
          <a:p>
            <a:pPr marL="448056" lvl="1" indent="0">
              <a:buNone/>
            </a:pPr>
            <a:r>
              <a:rPr lang="pt-BR" dirty="0" smtClean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9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da ADM passiva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Manter a mobilidade art. e do tecido conjuntivo;</a:t>
            </a:r>
          </a:p>
          <a:p>
            <a:r>
              <a:rPr lang="pt-BR" dirty="0" smtClean="0"/>
              <a:t>Minimizar os efeitos da formação de contraturas;</a:t>
            </a:r>
          </a:p>
          <a:p>
            <a:r>
              <a:rPr lang="pt-BR" dirty="0" smtClean="0"/>
              <a:t>Manter a elasticidade mecânica do músculo;</a:t>
            </a:r>
          </a:p>
          <a:p>
            <a:r>
              <a:rPr lang="pt-BR" dirty="0" smtClean="0"/>
              <a:t>Auxiliar a circulação e a dinâmica vascular;</a:t>
            </a:r>
          </a:p>
          <a:p>
            <a:r>
              <a:rPr lang="pt-BR" dirty="0" smtClean="0"/>
              <a:t>Diminuir ou inibir a dor;</a:t>
            </a:r>
          </a:p>
          <a:p>
            <a:r>
              <a:rPr lang="pt-BR" dirty="0" smtClean="0"/>
              <a:t>Auxiliar o processo de cicatrização após lesão ou cirurgia;</a:t>
            </a:r>
          </a:p>
          <a:p>
            <a:r>
              <a:rPr lang="pt-BR" dirty="0" smtClean="0"/>
              <a:t>Ajudar a manter no paciente a percepção dos movimentos.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9952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usos da ADM passiva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algn="just"/>
            <a:r>
              <a:rPr lang="pt-BR" dirty="0" smtClean="0"/>
              <a:t>Examinar estruturas inertes usa-se para determinar limitações de mov., estabilidade articular e elasticidade de músculos e tecidos moles;</a:t>
            </a:r>
          </a:p>
          <a:p>
            <a:pPr algn="just"/>
            <a:r>
              <a:rPr lang="pt-BR" dirty="0" smtClean="0"/>
              <a:t>Para ensinar um programa de exercícios ativos (demonstração);</a:t>
            </a:r>
          </a:p>
          <a:p>
            <a:pPr algn="just"/>
            <a:r>
              <a:rPr lang="pt-BR" dirty="0" smtClean="0"/>
              <a:t>Preparo de paciente para técnicas de alongamento passivo.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92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1.gstatic.com/images?q=tbn:ANd9GcRudaKWPWuvNqnN4rsZ9YHMSd4nyYuFUkWknGmJuqiwxVmNO6X8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5764"/>
            <a:ext cx="9003687" cy="599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810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ADM ativa </a:t>
            </a:r>
            <a:r>
              <a:rPr lang="pt-BR" dirty="0"/>
              <a:t> </a:t>
            </a:r>
            <a:r>
              <a:rPr lang="pt-BR" dirty="0" smtClean="0"/>
              <a:t>      ativa-assistida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007296" cy="4525963"/>
          </a:xfrm>
        </p:spPr>
        <p:txBody>
          <a:bodyPr/>
          <a:lstStyle/>
          <a:p>
            <a:pPr algn="just"/>
            <a:r>
              <a:rPr lang="pt-BR" dirty="0" smtClean="0"/>
              <a:t>Paciente capaz de mover-se ativamente;</a:t>
            </a:r>
          </a:p>
          <a:p>
            <a:pPr algn="just"/>
            <a:r>
              <a:rPr lang="pt-BR" dirty="0" smtClean="0"/>
              <a:t>Condicionamento aeróbico;</a:t>
            </a:r>
          </a:p>
          <a:p>
            <a:pPr algn="just"/>
            <a:r>
              <a:rPr lang="pt-BR" dirty="0" smtClean="0"/>
              <a:t>Articulações proximais e distais a outra articulação imobilizada.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Musculatura fraca, incapaz de mover um segmento por toda a ADM esperada.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158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ADM ativa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Todas as da ADM passiva;</a:t>
            </a:r>
          </a:p>
          <a:p>
            <a:r>
              <a:rPr lang="pt-BR" dirty="0" smtClean="0"/>
              <a:t>Metas específicas:</a:t>
            </a:r>
          </a:p>
          <a:p>
            <a:pPr lvl="1"/>
            <a:r>
              <a:rPr lang="pt-BR" dirty="0" smtClean="0"/>
              <a:t>Manter a elasticidade fisiológica e a contratilidade dos músculos participantes;</a:t>
            </a:r>
          </a:p>
          <a:p>
            <a:pPr lvl="1"/>
            <a:r>
              <a:rPr lang="pt-BR" dirty="0" smtClean="0"/>
              <a:t>Fornecer </a:t>
            </a:r>
            <a:r>
              <a:rPr lang="pt-BR" i="1" dirty="0" smtClean="0"/>
              <a:t>feedback</a:t>
            </a:r>
            <a:r>
              <a:rPr lang="pt-BR" dirty="0" smtClean="0"/>
              <a:t> sensorial proveniente dos mm em contração;</a:t>
            </a:r>
          </a:p>
          <a:p>
            <a:pPr lvl="1"/>
            <a:r>
              <a:rPr lang="pt-BR" dirty="0" smtClean="0"/>
              <a:t>Fornecer estímulos para a integridade dos ossos e dos tecidos articulares;</a:t>
            </a:r>
          </a:p>
          <a:p>
            <a:pPr lvl="1"/>
            <a:r>
              <a:rPr lang="pt-BR" dirty="0" smtClean="0"/>
              <a:t>Favorecer a circulação e prevenir a formação de trombos;</a:t>
            </a:r>
          </a:p>
          <a:p>
            <a:pPr lvl="1"/>
            <a:r>
              <a:rPr lang="pt-BR" dirty="0" smtClean="0"/>
              <a:t>Desenvolver a coordenação e as habilidades motoras para atividades funcionais.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0346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Limitações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ADM passiva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ADM ativa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t-BR" dirty="0" smtClean="0"/>
              <a:t>Não:</a:t>
            </a:r>
          </a:p>
          <a:p>
            <a:pPr lvl="1" algn="just"/>
            <a:r>
              <a:rPr lang="pt-BR" dirty="0" smtClean="0"/>
              <a:t>Previne atrofia muscular</a:t>
            </a:r>
          </a:p>
          <a:p>
            <a:pPr lvl="1" algn="just"/>
            <a:r>
              <a:rPr lang="pt-BR" dirty="0" smtClean="0"/>
              <a:t>Aumenta a força ou resistência à fadiga</a:t>
            </a:r>
          </a:p>
          <a:p>
            <a:pPr lvl="1" algn="just"/>
            <a:r>
              <a:rPr lang="pt-BR" dirty="0" smtClean="0"/>
              <a:t>Auxilia a circulação na mesma extensão que a contração muscular ativa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pt-BR" dirty="0" smtClean="0"/>
              <a:t>Nos músculos fortes, não mantém ou aumenta a força; não desenvolve habilidades ou coordenação, exceto nos padrões de movimento usados.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0804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2.gstatic.com/images?q=tbn:ANd9GcRAZdQUkgjroKw5rYsqlle2D9zx2gMQRFgrCJ4vEQhQxb0j-NPk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16632"/>
            <a:ext cx="8896441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6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Amplitude de Movimento (ADM)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conjunto de exercícios que visa à avaliação ou normalização da amplitude de movimento (ADM) é uma técnica básica usada para o exame do movimento e para iniciá-lo em um programa de intervenção fisioterapêutica.</a:t>
            </a:r>
          </a:p>
          <a:p>
            <a:pPr algn="just"/>
            <a:r>
              <a:rPr lang="pt-BR" dirty="0" smtClean="0"/>
              <a:t>O movimento necessário para realizar atividades funcionais ocorre como a ação de forças musculares ou externas que movem os ossos em diferentes padrões ou </a:t>
            </a:r>
            <a:r>
              <a:rPr lang="pt-BR" dirty="0" err="1" smtClean="0"/>
              <a:t>ADM´s</a:t>
            </a:r>
            <a:r>
              <a:rPr lang="pt-BR" dirty="0" smtClean="0"/>
              <a:t>.</a:t>
            </a:r>
          </a:p>
          <a:p>
            <a:pPr marL="36576" indent="0">
              <a:buNone/>
            </a:pPr>
            <a:r>
              <a:rPr lang="pt-BR" dirty="0"/>
              <a:t>	</a:t>
            </a:r>
            <a:r>
              <a:rPr lang="pt-BR" dirty="0" smtClean="0"/>
              <a:t>		(KISNER &amp; KOLBY, 2009)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8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Controle do Movimento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Informações organizadas do SNC;</a:t>
            </a:r>
          </a:p>
          <a:p>
            <a:pPr algn="just"/>
            <a:r>
              <a:rPr lang="pt-BR" dirty="0" smtClean="0"/>
              <a:t> Ossos se movimentam um em relação ao outro nas articulações que os conectam;</a:t>
            </a:r>
          </a:p>
          <a:p>
            <a:pPr algn="just"/>
            <a:r>
              <a:rPr lang="pt-BR" dirty="0" smtClean="0"/>
              <a:t>Integridade estrutural e flexibilidade dos tecidos moles.</a:t>
            </a:r>
            <a:endParaRPr lang="pt-BR" dirty="0"/>
          </a:p>
        </p:txBody>
      </p:sp>
      <p:pic>
        <p:nvPicPr>
          <p:cNvPr id="2050" name="Picture 2" descr="https://encrypted-tbn3.gstatic.com/images?q=tbn:ANd9GcThGqbuQTsP7HlBCs3g6lvKx4T9IZ8iHT2Drklk75bWTUi90JfHv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64506"/>
            <a:ext cx="3024336" cy="214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9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É o movimento completo de uma articulação.</a:t>
            </a:r>
          </a:p>
          <a:p>
            <a:pPr algn="just"/>
            <a:r>
              <a:rPr lang="pt-BR" dirty="0" smtClean="0"/>
              <a:t>A maioria dos pacientes com afecções ME necessitam de atividades de mobilidade durante o programa de reabilitação.</a:t>
            </a:r>
          </a:p>
          <a:p>
            <a:pPr marL="36576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	(HALL &amp; BRODY, 2007)</a:t>
            </a:r>
            <a:endParaRPr lang="pt-BR" dirty="0"/>
          </a:p>
        </p:txBody>
      </p:sp>
      <p:pic>
        <p:nvPicPr>
          <p:cNvPr id="3074" name="Picture 2" descr="https://encrypted-tbn3.gstatic.com/images?q=tbn:ANd9GcRdHtJe3-hAWCxBA_z8_IXgSAzOASlu1pcs8XL7X_RqxRrMVh5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703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Quando um segmento se movimenta ao longo da ADM: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Todas as estruturas da região são afetadas:</a:t>
            </a:r>
          </a:p>
          <a:p>
            <a:pPr lvl="1"/>
            <a:r>
              <a:rPr lang="pt-BR" dirty="0" smtClean="0"/>
              <a:t>Músculos;</a:t>
            </a:r>
          </a:p>
          <a:p>
            <a:pPr lvl="1"/>
            <a:r>
              <a:rPr lang="pt-BR" dirty="0" smtClean="0"/>
              <a:t>Superfícies articulares;</a:t>
            </a:r>
          </a:p>
          <a:p>
            <a:pPr lvl="1"/>
            <a:r>
              <a:rPr lang="pt-BR" dirty="0" smtClean="0"/>
              <a:t>Cápsulas;</a:t>
            </a:r>
          </a:p>
          <a:p>
            <a:pPr lvl="1"/>
            <a:r>
              <a:rPr lang="pt-BR" dirty="0" smtClean="0"/>
              <a:t>Ligamentos;</a:t>
            </a:r>
          </a:p>
          <a:p>
            <a:pPr lvl="1"/>
            <a:r>
              <a:rPr lang="pt-BR" dirty="0" smtClean="0"/>
              <a:t>Fáscias;</a:t>
            </a:r>
          </a:p>
          <a:p>
            <a:pPr lvl="1"/>
            <a:r>
              <a:rPr lang="pt-BR" dirty="0" smtClean="0"/>
              <a:t>Vasos;</a:t>
            </a:r>
          </a:p>
          <a:p>
            <a:pPr lvl="1"/>
            <a:r>
              <a:rPr lang="pt-BR" dirty="0" smtClean="0"/>
              <a:t>Nervos.</a:t>
            </a:r>
            <a:endParaRPr lang="pt-BR" dirty="0"/>
          </a:p>
        </p:txBody>
      </p:sp>
      <p:sp>
        <p:nvSpPr>
          <p:cNvPr id="4" name="AutoShape 6" descr="data:image/jpeg;base64,/9j/4AAQSkZJRgABAQAAAQABAAD/2wCEAAkGBhQSERQUExQVFRUWFxcXFRcXGBcUGBcVGBUdFxYWGRYXHCgeGBkkGhUXIC8hIycpLCwtFh4xNTAqNScrLCkBCQoKDgwOGg8PGiwkHyUsKi0tLSwpLCwsLDApLC4vLi0uLCwsLCwsLCkuLCwsLCwsLC8sLCksKSwsLCkpLDQtLP/AABEIALABHgMBIgACEQEDEQH/xAAcAAABBQEBAQAAAAAAAAAAAAADAAECBAUGBwj/xABIEAACAQIDBQUEBgcHAgYDAAABAhEDIQASMQQFIkFRBhMyYXFCgZGhFCNSkrHBBxVicoLR8BYzQ1NUorIk4TREs8LS8WODo//EABsBAQEAAwEBAQAAAAAAAAAAAAABAwQFAgYH/8QAMhEAAgIBAgMGAwcFAAAAAAAAAAECAxEEMRIhQQUTUWGB8JGhsRQiMnHR4fEVI0Jiwf/aAAwDAQACEQMRAD8A9ajCjBMuEVx6IVae2IzFFdSymGUGSDfUDTwML81I1BxL6YmUvnXKA5JkQBTJFQ+ikEHpjM23soj5yrOrOxc+FhmLlicpX9oiJjykkl6PZKkocS/1lOrTYyotWKmoRC8JlB/3gQBtZfI4aRMTeCY5wIBMaxcfEYyG7KUyZNStNpIfKTClQSVA4hmkHqJ5mS1+zasqL3lVQisoysRJbNxXniBaRyECLCMAamXCC4ytr7Mip3k1qv1jOSM0jK9NkNODYoM5ItYqmuUYh/Ze1torze+cnVXXSY9scommttZoNhYOhB9L6WPzw+XGQezb8tqrC7GxjxLA0Pstxr5lpmRG5GAB5cLLgsYUYoBZcLLgsYUYAHlwsuCRhRgAeXCy4kzgYGdqUamIMH1MQJ68Q+OMcrIxeGy4bJhcPlxD6WvUfhrpbElrgmOdvnp+BxO9h4jDJZcLLh83W2JY9qSexCGXDxiWFj0COXD5cSGHjAEMuFGJ4WIAeXD5cTjCAwyQjGFlxOMPGGQQy4fLiYGHjEyAeXCy4JGFGGQVsmGK4nhRilBlcMVwTDYAobVXqq3DTzrwxBCm5IYGTyHFMc4wNdtrc6B5e0vvHqPgfLGnilt+81onjBjKWnlCkAj14lgc80DEKBqbbWBIFAsAzCc4uo0aI5yPPha2mE231h/5cnXRxNiQIBUTMA+h62wm3/SEyWtPLXKSGgC5Ig8sRrdoaSMVYkEEC17FEcNbReOP4TGmKBHeNYN/cErHJr5gTzIEgiCLW5xcAj7fVERQYzrxARxEdL2APLxDzwOr2hpAqOKTNiCCABckG41j1mNDiVbtBRUAljBXPOVjCyVvAsZUiNbYgGO8qpmKDi1iTY30gXBIveBa5m2DpvDhVqitTkTxAkLfRmAyqed4wCr2hogE5iYiYBsC6pmvqoLi41gxOL+z1w4DL66EEeoNxp78UDo8iQQRyIuD7xh8CfYUJzRlb7Skox9SsT75xE06i6OHHRxlP30Ef7D/ADgD4U4xN59pO7WAjZ+vjUAmM0pJj1CzGOfo79qOc3fMw9jITDA3khYXlA/7wMNl0YPBtU6WVizsdXtFf67L1VfdObz8vxxnb17I0toJLlw3DxBiTAJaOKRHEbEEXxQ3dtrPWU1Gk5VE9YmTMDrjpatUc+fu0gfnjnLF1kovx+WCzhKp4W5yf9gIBC7Q6iZEACDoLgibC+mgti/sHZRaa5X2iow0YBsgZACFU5TNuG4PsxocX957cqqSIkBiPuHX+uWMT9bh64RTqH0PJUDA+8MPjjxdRRRFyWMmeuN9iz0/QJvXfiUKJp0cwyWnKxNiZvB5jXGrW7YUQYXO5DFTlAgMLlSWIv8AGMct2hIipNrEm/S8/DGH2S3cUpBmtnBdZm0gAWgAEqNZi8SOeloNZY5T/Nem5uV6GqyDlJ7fPP8AB3x7ZiSO6eQY4npjQT7LMflh6Ha/MVBQLPVySLToEEn3449qmR4ZkBk8IyJAJswaTm1GhvM8sE2TapNsxgwcoLIgI5ZR1tJj2oMWx1VqbM8z09BQl+56Fsm2tVEpUpEaiEY2Omrj44sd0/OofcqAfME/PHE7p3pkqKVV4zhTEUxxsqwVqMpuzDkbkHrjte9qHRAP3nj/AIq2N2qzjRyNTQqpYWwGtuoM+fPUDQqkghSVUuYlQNTU5R4F6GQfqQ6DaNo0IPHOvOYsfTB6618ylDTA0YGTqwJYGJlVEAWBzmdBiun0sLfuS1rywHhMnSxzZbC0E88ZTWNgNh82MYfS40oyIiSeLggkkCBxdBofKDPv9qNRgqUwgMKWmSM0AiGvaToNB9rhZIa4bD5sZVGrtUcSUgcp0ZiM8cP8MwDpz97LV2rmlE6XDMLc9SYPxwGDXzYfNjM2Ntoz/WKgUgEwZIOQSovcZpuZkdLY0MATBw84GDh5xMAhGFGHwsegRwow+FgCMYWHwjgBsCr1gilmMAam/Mxy8zg0YHUpq4KkBhzGuhn8R8sCgBvGnAPeLfQTBNifDroCdOWGTeNMhSHUhsoWDqWICgD+Iek3jDfqij/lr199h+S+sDoIZdy0QQRTWVIYG/iGja3IjU4gCptdM3DofRl8vP0+WGOz06gDAKbcLqYMcsrrePQ4F+pqMqe7EqcymWs1uIXsYUX6DBRu9QAELJlAUZWMADQZWlT7wcAR7qovhYVB0fhb3Ogj4rPnivt28QtNswNNotnsD5BwShPkDPli1kqjRkf94FD95ZHT2BgO1VSyOjo65lZZA7xbiP8ADkxfmBig5XfC/WgFbOqlDoO8Sc6N0YpDDr3bjGPmUnMQScoXNmKkGVgLlAeopsSbiAOIwcaW9NlVt3VHpNlZEWoAhVkD0wKg4DIUyBpBv54FsmzpVEl3WoRmCio0MDTklcpUMCc+otwyqzfSurfHyO1pbl3XNe/ftlRKDJxK2aPtyzEkADL4SFIMGc2vkTixvbtBVbu17o2IJeky1lMsvskK02NhPyODbwy0UJBzgUyywoll+ryrPQioPcGjTGL2Z3yNo2qqnEtNQWpqLsZYAlmMm4JMC0nGlKvM1DZm4opwd7WVEIHq1AAA+bMM0KHgZYMoryCYOsa4zt2bj2uk1NoYXAYQsgZQjMDBkDKtvIxrbt3SnwlnZjqMwUkALmNxT4QB0+JviwdtprIzVLAExPMX6GfljO+zoS/E2zT/AKtLDjwLDOZ2jdztxVUe4LEZqygANayggEgGxN5grhLsKC+QGBxsctgvDCZ80CSdNcpny0No2pDWoLnq924ZnBOaRw2nVQM17wckDlOnX2JAB4ixY5FJvETlJiFUEFmMQJIucY46ZQbjDoZ67o8CeN/f/DnxCABUIiZyQsMeFlYll0BYExIuTjK2/f1OhwOpBVEULSZX4lY5laQMsEkgEGYM8jiz2m2/hNGk2VEX6xwckibFoHgkwF1PConXHn201JOpHMzc/Dkfw088a854lhHa0um72PFL4HQ7B2hO0bdsiwEC16TEXLMRUEM1rnKIFuvXHt421YsHPpTqn8Fx4V+j7Z828dnGkVM588is58z4R8Me+gY6Oi/C35nD7dShbCC6L6tmfte9Gpn+5qMuWZVWJ1IK5QLNdIkiQzaZTgX6960K/lCE2CZjMaX4bTJiJnFyvvOmhhmiMsnkuclUk8pKkfjGI1N8UV1qL1N9B9o9Fsb6WxunAB1d75XK9zWMGAwUZTcDUmwvqYxWbtEYb/p61iuQZG4gRJJtYjQi9484v/rejEmqg11YDTX4W+I6jEjvalAPeJBOUGRE5c0Tpp+IwBXbfQAU91WM5gQE0yxrJGua0TodCCMQO/1i1OrMSJTKJyloJ5aR62E4tpvWidKtM6DxrqdOf9WxJd50iJ7xYBAJzCATYT0mDgB9i2sVFzBWW8Qwg28pkdLwbG2LGKh3rS/zU1AswPiMDTl5+WD0dqR5ysrRrBBiesaaYECDD4bD4oGwsPhsALDRh8LAGXW3Are3VAl2AVlWGer3pIOWZzaSbYcbjUMjZ6nAQwBYEEiImRJHCLT6Yv7QhZGCnKSpAPQkQD7jfFA7JtGae+UL9kKDaBzI1kE+8i0yIAK9nRCzWrEgD2gBmAgkCOd+ftN1Mko7gVGBFSqBmzFcwhiWDHMYzN4QLm4mZknDpse0ZpNYHhAAyx7SFiYESVVgDBgv0tiL7JtJB+uW9rIByuQcpIM3GsTF4zYAd9xgme8reLMOMmDeQJtF+nXrhv1Hr9fXjKVjPpINwYnMC0gnoOQjD7Jsm0BlLVQQBlYRc5WbK3QEqRPOefDBi2x7TE98mbg5cPDnLCAPazJ93n7QDHs/r9fXGYy0MBJgibDof9q9MWCzUQJl6d5a7OksTJ+0gBAtdQo8QkqA0Nr5VaR11Qjrl0GoGUnrBFpkW6W0lSqVPEQIbRXaJZV6MIMA6i4mDAFlWBAIgg3BFwQdCD0w+KT0TSlqYLIbtTGom5an59U0OogzmtUayuoZTIOh+XuM2jlGKUw12aFqUm0Ei95Rpy/KPjjzncu2fVU6bEzTOUXgh6bnKQZsSpqr6J539O27hr/voPk1/wDiPjjx3fGwFdsrUtPrmy6QCfrKZM8pYj0Y40NdKUFGS9+8Hb7HjGxzrl5P4fya217QwoIDfuwqNAF6cEKx5CEYra005gaCr2P2I0945P8A8b+d1IYj/b8IPPF7diF6aZgZ/u3mx7wEhS3q3CeXE3LBuzu72p70UkQBTKkxAHAMo+7l+Bxp1Ql3sZvyOpdNRotr8mdcmxZpJ0g/MR8InEK+zXY84IPvBjy1/LG21K3u/liptuxA3LP94qNTHgjr/wDeO0fHYOM3kMlXZbHwuJ0FjSIJY2UcJM62teMdHtG1oaeVSGawcgFwAIswQGBcZaerWJ5tjA7WbCqVdlK5VvUBaASOFjwk3zEAgHrFjja2iuFo3Bj7FxJbQEzOYz4RxEm5EkY1MpTn6fQ7lacqK/X6s877StKsQHCZiYOW7wbuR4nFwQBCAnUsZ5fKZ5a6GTz56efXG32l23vKnRU4REZR0VYt0NrX+OGVj1/qccfOW2fZ6WDVaTZ2f6J92GptveFiBTpu0iBcxT9ROc/A3x7KNgQ6jN++Wqf8yccB+hzd2WjXq/adUFogIuY/+oJ/dx3o2gv/AHcR9s+H+Ee362XzOmO1pFipM+I7Zs49XJeGF79R6mw0mIBRCQLCB4bjQarxNY2ucRG66AMd1SBI0yJJEdIuLfLAto3IjnMzPmhRmBAMKxaJy2BLXiJAA0tgB7LUvt1QYKhs4kC4gGLQGIERFumNk5Jfq7rpMCDTUZs0wMp4oDXF7wJ65R0GJfq+n/lpqG8I8QAAI6EACDygYs4WAKh3VR/yqf3R5Dp5D4DphNuukQwNNCG8Qyi4kmD73Y/xHri3hsAU33NRNzSQmINtROaD1E3vzvg2z7EiElEVSdSBreb+8k+/B8LAg2Fh8NigfAdrz5eCM0rr9nOM5v0XNg+GwBjfS9qyn6kZiDlOZIUzaRPEAOdpNra4sU9rrGZoxxQvGslb8RgwNFETzJuBBJvTePchTkZszZbcuFmmwM+H54rP2ipjUVPu/tFYuReVIjXTTMsgDO2bVM9wIIMDMljKwSc0xGa3oPPEqu3bTkJGzjNHCO8UwdJMwIETYmbCRJglXfyLlJWpDZ75TYo0ER7mPnFpJGEm/wCmTGWpMkRl5gkdYiQROmnIgmAHtG8qyVCvc5gS3dkECQBz15kXMWn3yG37R/puZj6waCYmF1Nvebxrhx2ip5FaHhiF8JnMVVgIMEznHL1iMQPaalIjPcgGVyxmTMphtQZA8pvGACfTq4Uk0JbNAUOLrBls3ISOnMYh9O2ji+pAy5YGbNm44YgjQZdLT16Yme0FELnJYAtlEqQSSJsusf0cQbtHTkwGIXLmMARmJtBvIy++RE4AdN51jrszi8HiBOgkgAQQDI1vFpkYsU6y1lCVFysyKzU2mRMTB55WtI0IGhjAV7Q0b8RgEAkqQASJAJNhodeka4sFErorAm4DIwsykrIYToYOhEEGCCDGABrWNIhahLITC1DqCdFqefIPodDBgtKvsxVi9PU3dNA/nfw1IGuhiG5FVSrme6rASZAMcFURcAHRomUPKSJExC9Dq1H3lqX5tT+a+a+EUqbzrq4pVFOjlWBEEEiSrA3DDKLefmDjju0u6U+nhm0r0QAefeU2uQeRAy+8jHbb43eKiGohGYBWkXV1W4DRM2mGFxPMEqed3/FWgtQAh6Do5B1UGzzGojikGCEMHXEnBTjiR6hdOqXFB4ZW3bu0S2kMZIjxMwuL6E8LA9QeuNahSzbQDAkLmJsC0gqJ/rnixQoQBbn8pYnl9q2Ley0RnZ9dF9wAY/mPdj1GtRXIWaidj5sunU+oH4fzxW2lOFfIKfkf5YsM0G/Ign4T+XywCrVUADlb5nL+eGDHk5XtfR+rVzPBUUzpEsEJnlap7r6a4HUf6mCQCAQSPZJkQs8yTBbVjIHOdre2x95QqBbllYQftFdIjmRH8WOJ3lvRqCh2IGYBqd4JZhAKyRDZYlz4fCI4jjn6j7kuLo1j4Hb7Pl3ke66p5RyO+9hyOZJJkkr9kdTJJDHWDe0m+mREGIJJ0A6zixX21nzAWDGSdSYPVuU3vra1hjs/0Vdl1rbQaz5StDKQupaq0lSfJYn1yjkcc6mDlJRPr7dR9modk+nzPReyvZs7PslKlUglRLKPDnY5mzfbMmL2sLWnG5WrhYmSToBdmPkPz0HMjAhtBe1OI+2br/CPbPy87RgtOiqAsTf2mYiSB1OgHkIA6DHfilFYR+dWTdknOW75lLaqG0Mc1N0Sy8DcQzK8mSBoVMGOgiLkhbZtrz5hUpEZQApzATM5oC66g9eWXBts3pUU8FB6iQhzLzlocAHUhcpHW+gFxfrqpmg7NVywNFLHNNxYREQR88umKeCa0dqCKA9IsFQFmzGSEAcnhkksG5ixGkGR1KO2Zhx0oh1tI1jI8RZhB6jiFtThk3++W+z1S4CZlUEgO1NHKzFo7zU/Ybyl235UDf8AhquTKSTlJbMCRlAHWLTHzwAVqe15IDUc8MJhrGFCG8z7ZNtStjBl6qbVmfI1HLPBmDkxksDEe0B1szcwBh62+GUA/R6xJQOAANSGOQ3s0JcftqLk4G2/oBmhXsYEITmvEgdNDeJE9MAWNk+kZvrO6y9UzZj4o1sPY66N5Yv4yW39Dx3NWAGlgpIzBgFA6ggkz6dTFvYNv72fq6iRlPGuWc06X5RfpOBC3hsPhYoHwowsPOIBsMyzreL36jQ+uJYbAFXaN406bBXbKWEiZAjzbQaczhv1rSv9YlovmAF5i8wfCfhitvEN3gIoLVAC34cwIYkwW6WIHmb64rUdn4knYlXwrIKHIsshk2MBLwJEORbmBone1IR9YsMCQcwykAkHi01BtPLEm3lTFzUSJIJziARBIJmxuPjjIfvCkjYlDKOAFkOV2GY2UaZmaYInXniRpOaTRsiArempIbidoeBYCBJMGDIjWwGpT3rTZmAqLKnK1+eXNE87Hl+WJU94U2IC1EJJgAMCSQYMCb6Yw6uzvDZNjUEgic2oykAQD4YgRMARpAxPZ6BDoBsgUFwS0yFCQFaLX1IkSIAItZkHQYq7RsZzZ6ZC1Oc+FwNA4HyYXHmJU06G9a5yBtmZSwBJzSqmFsYWdSwtPhBMAyLmz7wByBwabsqnK2hYrJVW0YgyI1tMRfADJUWsGR1hhGdDqL8LAjUSJDrzHIggCO1GjaqZSQFq85OiVANG6MBB0sYzWtq2QPFyrCcrrGZTzibRa4Mg8wcc/tu21VOWsKbd3Td3IDKHSykqhzBp0IzDLmggggtQwPaDbhTy06R4K2bOmmUDKWKfZYmosqbEZiIM5pU9nFelzByuJF+FhFRCvtqbyD6iCARzXZ2vk2HvqxLNTpVKiSc4dSSNHBIN0FoJBQ3kjHQbnqwsDM5AklchGZlDlV4hzLR7seIRfE5Z5NbEcljATdW8CYoMZrJwteeETFUHmrAgz1aDBONnIBlUeU+7/v8AhjF27ZA1RayNBpkJVGjKrkZWEixBjWVZA6mYg6auwqKHMnmYygm+ikmNZ11Plj3KWESKyXhSsZuTr6xiDMI/r7WAV6tzHX8iMV6vEBLELGi2JIaLsDIHpBsbxbGnZqEtjNGsBvnalSO7uQYaNBb2jyIF4EnyjGdS7PUayurhXzlisiyaBwtzl1AmZgqJiwsbxA7ogQAJgDTpYD+tcA2CpBe5u0rlBbL6qAeG4BMRdet9fR3d9ZOEtsLl9TJZmtRlF8/E43e3ZSjSdjlZoMZWJufEdNBlGnJfPW9sWwPsoSogkKozJolRLZlYDxXEknnBiBfX3o6vUUZHHjLfV1AWYXy8S/avflT1Ak4JQpMVqo9u7AbKDBKkGAXHmkQvU3bHjUaOyd8VX92K55Xj4GX7bOcP7snLybOw2fea1EVqIzhlUj2VUESMx5GCOESfLBl2WSC5zEXFoVT1C9fMyfTTGR2RSp9DoLmVQi93CrJimxQcRt7P2eeNf6Cp8Uv++cw+74R7hjqrY0ivte+qdNsrTfLBEMCWZlAEGSZRrRyxEb+oW+sWDmvyAVWZmJ0CgU2/OMXn2ZDYqpFhBUGw0Gmlz8TiP0Knc92l7HhW4iI06Ej34vMFWpvyirhC3EZMAGwVspnmOKR6qw1BxKnvqg2lRTr15AkwIk2BPpfQg4O276ZmaaGdZVT+XkMMd30oI7unB1GRYNiNI6MR7zgCuu/aP2wNbmwMO6GCdb0205QeeCNvaiDBqoDJEFgLgwR6giIw9fdNJxBprFoyjKRBLWKwRck+pJxGnu2gRw06REsLKkTMNoNZW/mPLDmAlHeFNzCOrGCeEzYEAmR5svxxYwNNkRTmCqDe4ABgmTfzIn1wXACnCw2HxQPOK+27YKSF2mBExexIExziflg+K+2rUKfVEK9oLXGtwbf15a4gKg7RUpjjm8jKbZbHy1t/RiK9o6RnxSItF76c4684EXIkDCWntUnjpXYkA5myiOECw6CfUkRoZpS2nOpLplmGEHw5iQVECGIyg31ki1sASfflMNlEki5MQAO7NSeug0jniuvamllBIYHmImBMST01+HWAVVo7YyMA9JSQ4ETKzOQglbkSJtytBOJ7VR2oscr01XiAF9C4KnTUKPiTqIAAFV7WUVViZzKJy8yYJAB0Ph1GkiYwet2iooSGJBDFdOYLC0cuA+kiYnAgdsuPqbCxOaJvHnoBM82kSLCdSltQYlWpEELZs0AhOKANAXA5mxPlgCb7+pCM2YT3kWn+6co+k81J8wOtsRqdoqK5sxjLntBYxTZlclVkgAobnlfrDum0kIJpDw5yMw9slgut8mUA9cxtaBGjtfeMZpFZsDItmaDZbNkyDnofXAoWnv6mzMoDErfwm4HjI/dm410gGRN3gqpoHRwDeCGUiRbQ4rUjVAUvTps0ENlaNTcAMsGYXUifLBPp0eKnVX+HP/6RY4EI9w9PwEuv2HPEP3Kh19Hn95RjJ3lTXaKuW4PckQRlemwcXIPIhyOasJHEMbI3lSmM6g9GOQ28mg4pbzpq1WiTJGWrlZSQQZQ8LqZE30N7zOKg9jzHdhy7N3LRlJpVkYjmtUhxAacpyqCDH96wv4j0vYfaJ2WmxF1CgnqA7QwI1zAqZ5ljN5xzO+dnNCq6rnJGZUXMxLd7WTKBBHOpHIcPvx2u592inTCqYIWlTaWZ8wFtS1jmJIN9dCDjLyWxq15bbfvmzR3qfqy0A5VfxEhGXLxK8eweesa8pxQ+kEFMzXWaZH2vaR25gspB5XaOWNFlapSDcOVgrQpkuDByyVEAjnzzEW55G9avCzA9JNwSFzMDHN1lvkDjBbDji0bMZcLLn04SR/UkHDttwED1+Uf98ZSVSsNFmiCehWRrprocO20jKOEs0QOY53keebztjjX02/hRtxnF8yO07Wz6WE/nrPQflizuQwudgAPEpNoBUkgH7JUx0zD487vDayAFMAu6qBaLuIgaeFX9Y88djT2KQLm1wJtmSoWQn70/wr0GNrQaNUuU28yfvBhut48LoCpJxZyILLCg+ypESRycwJ6AIORLUKJ49pPVZB0EcRA+EfHGvvThSQLgkj8Y95A/245XZN4plrcasTUp08sySiID4Zk5u8053x0pPBgx1Oq7L70QbOisYgvLGyiarFbnqCpnz1mcbQ22fApfzFl++1j/AAzji92qKbbHQqj60BXcXqXQE8IWfaSJAnzM37KpVcgkkUl5s0Fv/ivvzegx4Wx7Km1PU7y1VEhVzqZdVktBBKgKTES2sQMupqVqtdIJ2qjafZ1JIWCFBtPlM84kEm2wGB+jvWEUyGAfMWDmC2YASoYsPeOHhBrnZ1ylDsLRLWlmW+rSdZCjzJjlfAFnaU2j/UUQJJBPBoxABjVYKzBHFN4IGCUztLZgtaiSpytwkw1mKmBYgH5i03xW7tHBnY6nAGyhswBJcFgAOcuxmL5TGlp7PtrUky0tkqqDcAyRIRcoMSVEQoHVCLROANHYu/BPe92Z0ySIu3UcVso5aHFHZ3rKtbIFaodoqSpsETLCEwfaVKbefen1xYTe7Ex9HrAGLkdWA01sGk/un1wLZ9mepTqqXame/qxUSMzIKhKwTpAhP/19MCl3Ydqd5z0jTsCJIMzNuVxAn11OLU4zP1K3+orRe2bSS0GdZGaBeIUWJvhxudgbV6oGaYmRF+EdBfXW2BDSw+BbPSyqqlixAALHUwIkxzOC4oFhsLCxQLD4bCwADa6rKFyiZaCYLZRB4sq3a4At9qeWKZ3rV/01SOdwDy5Ryvz5WJ1xp4WIDLXe1Xns1QGQNbQY4py6A6840DXAYb6cmBs9U+GdOEmmtQhuUgPFibgzlkTq4p7w3olES8xBNhMBSoM9PGP61ArtvioBP0arYEkC5taBa5OvoesqEu96hLf9PUhcoFjxMSoMEi6jM0m/gJGJHtBRkAMWLFAAFYHjcIDcC0kH0IPMSx7QUeIglgoQkgGONgqaxrmBnpfApEb6fLm+jV/SBm0Psz+zGvNdQZxd2fbA0A8LkZsjRmjrHMenvg2xRTtNQKg5jcquUiCMzAA9IvMzp8MXFalXQeF1IDAcxOjRqp87HAFo3EcumMPfmwU5pFVRXZyoIAUkmk8XEEw2U4vmhUTwNnH2KhMj0qwT94N6jGXvfas7U+FlZHQwwgiWuQQSrWUXUnXEbx8iPY5HtLswY7LtNItld9nLyxYqhq03IHeZrrUix0zsY4Rja2PO6qy1IU9211APpmWMplFMgTfkTOAruh22ZqFUEGXAKm/NlZb885UeZWcR3Rt091SICsgAdehFI5WBPiU5CwPRuRBAux5Oh2eqKVIL3ZRVEAr9YtrHiUZvZ1ZR/LK3mqtpDK0mVvM2zAi2cded/fq7XVJyqvpPnJv6yMYNbbcyMpuywLnkYg5uRXMpkXgpzjHqTUVzJuy7uzY82zUlYhitieuSVn1gfjgn0FVVR0WfkJ+f4nF3d9IZHVZhSwB0J4AZtbny88Gr7NY+pj3sB+WMFc1bXGxdUn8Ue9ng4PeOyqWao75RQyVI65W5255WjzjXTHb96FF+QUH3OQ3y/EY5PezKtCtwkmq4VLCBl7taczYRUqTPIEnB967za8cIfuwG+zL8THnYAQOqnrONTS6nissi3/lhfA92Rwk/Invfe4IK58oiHYQSpiGRQwg1IixsuYk8gaXZpJp1KoRRTpSKRJgKQGaqwY2LElBI5hrjTFnYt0mRXqHKij6iky5tZzVHAIOdic0STJnWIxu1O86lRO7IU5jlAzkCDcyCptEKLmM4646kpYWEaSi5S45eiN3sWrVa9WugU8ITO2nn5uQ3erqBbUY7ansgkMxLsNC3L91dF9RfqTjE7J7sqUtnWXQF+M8BJMiASSwuwGbTVzja+itzqOfTIvusk/PGNG0ixhHGbtW4qdRsxNScuWQ58NoBkGYIzAm8k4iOz6fbraz49LMLW04ifUA9ZA1DbDxjJXs8kEZ6pBy+JswGVxUBAIi7KJmefU4ddxAf4te2kvMcStzFzw6mbMw54A1cMqxgGybP3aBczNHtMZY3m5AHXB8UD4WGwsALCw2FgCWGw+FgBYWFhpwBGrVCqWYwACSTyAuTiCbUhAIZSDoZHl/MfEYevRV1ZGEqwKsOoIgi3lio25KJk92LlibsPHOfnoZNtLnAF0VB1HxGIGsuaJExMTeJj8R8sUB2a2caUwJAFmcGFAUCc0iwA8+c4JU3FRMSmgIHE2hbORrpmM4AsFFJEZbQbR7vz+OCQv7N78r85xmJ2ZoBy2W05gsmAfxiZMaXuDCwWp2foNllLqoRTmaQoEATPljyo4bfiUtutMRIQSYEhbliLepMetsM+xU2AlEIGkqpi3K1vdip/Z6jBGU8QAPE1wI87HhF9TznBjSelHdgMgAHd8KkeaNYT+y0DoRoaQn+rwPC1ROmVyQLRZXzL7ojGBv3aHpOnEHmoYzDLxCkIkoQIifZ1+XR7PtSuCVOhgi4ZT0ZTdT5HHN9rdkZqlKLByBrHGs/ijEe44w3cXDiPivQ9wxnmDp76LMZ/e6iJ5fy9MVt60RTrrWUWUlap/YYFZ9FfIb8i0aYJtW64QlbsFhfMmI/CffiylPMzK1wS1uqk6fA/PGSFTgsZyeXNS6FxWE/un/3R+F8c5tGzMdoHd5YMTm0GQNr5EEL65eltZE8SE3y5Z6iCJ9wdZHljOoVkeuUkhozHSVzKrrE2uMw/h6xjV7Ss4NPJ5wWmHM6fddxUJEcZt6IoIwStTcscrLHRl638QYc+oOB7C8UzOpL/GSJwRmkm9jl+BnXGXTR4aYR/wBV9CPdnGbypMKJYgMSGdYecrly68LAXsoiTp54Ku7aVMBtoVi4ghSHyoY5uhgkHnIEi0xOAbtqmrXIawpOwVR4SwcnO4/ZkACNb+R094uD53+8f5Wj4dccXszRxlZO6a58Txvy/f6G1fY4RUc7mXtO2CpOWoxvyqs4FvNjFtdPmMZHZvdB27apLsaS6eA8EcRllM5iRHKMpuVMPvlhUPdAAk6kgNlQsM56lmmAPQe2Md92b7MLs1FV4lcgF8rtAPJYnKQJOogksYvjvbvBppGsuzMBaq3vWkf+KDC7qoP8QH1p/wDxYYQ2dxpUJ/fVW/4ZT8Zws1UaqjejFD90gj/dj2UqbVs20lpSrTAtwlTBIQg9SAWaYkx3aXuwwGps22ZmIq0oKhROYQQ5OcAKYJUgESbiZi2C7RvOspaNnZlEBQJzFiisZIBXKCxBP7Ns2gg2+qoa+zVcmUEQCXLFyCsCwhb3+NwcChXp7TEK9K0CWDGYC3NtZ7z/AG+YwGps+1kn6ymAVy2B4TlYhxIs05RzF5tEF6+/WpsA9FwrBIP7TCWU9SomwHLE1325/wDLVhpy5mNegE6+WICdSntJUANSDEHMQGsTplmbeZ+GIVKO1ZyQ9PLLwDPhLSkwNQoi3vnFnYtvaozA0npgAEFxGaeQ9BE31McpxcxQB2QvlHeZc15yzEZjl155YnznBcLCxSCw2HwsASw2FhYAz9q3VnZmFRkzAA5bWCssSDoc0+oBm2Bfqd/9TWm3PoxOhtcEDpw6XIxqYbAGZU3OzIymvUOYAH0hgbTN8wOuqjlw4Cu5auYk7QwA8ETbTUSBy0HU6wDjZxl7RQ2kMxpuhXOSA+mXugMphZjvMx1JiPTEA53TU/1NSOdr6QADmsPiTa8ySm3Q8gjaKgIGUmASeMsJvyDZfQekQRdrzEnuohQBLcvGSY1M/IW1mdY7XLZRRjNwg5pKZhMnkYBFh7XlcUGN118x/wCpbLIi0tl5qZMazfXTWbFqbsqnKRtDghQDwghiAOIiecH73kMMDtUi1E9fEIsvmeeYG+kQDiVR9qtC0TwjMJYcUDMAZ0ktE/ZHWwEH3VVIg7Q/skHKLMsGYBgyVNjOvxshqlOBl7xQBcH6zzJUwG9xnyOKjvthFlpAjKbMYPhzKSfCPEARP8NsXBtbKB3iNoJZBnWYvwqS4E+R01wBArTrcSNDrbMvC688rqwmP2XHnE3xyfbzez0zsqOACajQyzDDKKdpko01RYmOjHl1pWlXuCrMvNTFRPKVh052MY82/SHtRXa0XN3ppUoUEKGz1CY0GViCaJ0W1r419TLhh8Dd0FasuSfn9Dpn3mO7L9QD6ZgXIA8kSfhjN2HfOaswPKpUTpeM8a3hAfliu21JR2ZUkBlBkEFSAmRWMEeHJTqQdD1xgbkYl9kkgF3NQj7RNNxMnmFj7vU4rtamk/eTajpYuDlHpn5HoYoyCYJYSpPNoFiTzPn6483/AFpUo7zNlcl1yhuFWkMyCeX95HujTHp+xtKAk6gH3/0Pxx5x2+oGntC1BplPW0MC2UdYj1sdcYu0a+OkdnNSnOtrdPHoepbMwCKdeEe82/OcGjKs8gF05x59MUl2sU6aGzGAQf2SLEes4xN7b2dlyggkEAC4BsuvXr78YNX2jXp1jeWNjnV0ymUKG1A7W8AKhBYxYyNST/FryudROG3pvAAFuQAJAtwxwIOjMI9JXpjK2N279iSsKkMMrMPtwRmuLjlfLHPGNvveFR6opKwtDucvhBbhJkkTZm9w+1bX7P1HDpnOT65fqe76+KaivA7fsDuzOzVmMsCC0THeHwqOiU1sBHmbzjvBjxr9FG+P+sqUTUZVqrNMCBLU5YTw6lWck2kzOPXhsa9XPrUqH5Zox1aJ8cMjU6eWnnwS8E/iWQMQaso1IHqQPxwH9X0+aKf3uP8A5Tgi7Kg0RB6Ko/LGc1iptG+qSFgzRlQPyIZTYZYNzNveOow431QmO8WZiLk5pjLETmkgRrJA1IxYq0KbNDKjNrBClo6wbxc/HC+g0/8ALT7q/wAvIfAYgK369oSB3q3EggyInLqLa28+U4m+9qQYqXEgEkCTADhDp+2cvqCORgrbvp/5a6gzlAMhgwuB1UH3Yc7GkngSTM8KyZIJm17gE+cYABs++qLxlcX05SMwQHzBYgAixxdnFYbtpW+qp2MjgWx8rWxZJ/r5YAfCw2FikFhYWFgB8I4bMOv44WYdfxwAsLDSOuFI64AfCw0jrh5HUYAUYUYe3UYVuowA2FGHt1GGkdcALCjD4WBQG0bIjxnUNGkiSPQ6j3Y8Y3pUV95OwYkJXZgGJqDLs4ZYJJzGTQX2r49vGOAX9FUOz/SZLZp+r+1V7w/4nMEr78amprnPh4Vszpdn3VVOTseOWFv1/I5HtrtLd13bDMVCoSpmCqnMeIArfvAYJ6elCtWKbbQUEg01y05kGadRgshr3CAY9A3z+jA7QVnaAMpn+6mZbM3+J7RifTDbX+i7vKwqmuLRwmnI/vA59vmc33sYLKrJSckuq6nSp1mnhGKcujzyfX0NrZR4l9beQgN/ub5jHG/pBoB1n2gREgakWP8A/P5nHcbs7NNRAAdTATRSLquViBmOUNAMCwM9cVN+9i22gWqKvi1TMILhgIkSBBEdGONy9SnW1Hc5mltrpvU+Lkc12O3g20bHSvJRDRa/NPD8Uy/A+eLe9KQRQTqZZraAaD5Y0exnYN9hNQGqtRHjhCssEGxux5E/HGpvDsy1XNxATHI9P/r4Y+e1nZtlkXOKbk+mVyPc761a1B/dzyOASsKYao/PMSI0i+UdTJEf0cYu9Dkosx8TXaPttaBPIZrDonrHodf9H7sI7xImRKtrM9eREj3Yobz/AEX1KqqvfIIYMeFjMAgWn9o/AYwVaPVcMYShyTzuv1PdNtPeqU3y5HkW694Ps9enWTxU3DW0gG410Onvx9I7PtT1FVlVMrAMCXJsRIMBL2PXHnCfoXqA/wDiKcSDGRrxeNdJx6LuHdz0NmpUnYO1NAmYAgELYWPlHwx9BpYWRbUlhGx2xqNPqOGVUsteT/T3kOKdQ6sg9EJ+ZePlhfRWOtRz6ZF+YWfnizlwoxvHz5nbRuVXzDNUGYgtleJIVUkkgmcqL8JEG+Bf2bpXvUv+2QfDl1AnQC+oyqQQQCNaMNGIDL/s9TtxVbR7cTChRMC+k+pJ1OIp2cpiIaqIM2qdbGbf1GNaMKMMAzKm4UOXjq8K5QQ5BiZk2ueXphm3Ap1eqdNX0IKkMLWaUFx1ONTCwwAdCjkUKJgCL3OCYWFigbCwsL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064" y="4509120"/>
            <a:ext cx="374441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9" descr="data:image/jpeg;base64,/9j/4AAQSkZJRgABAQAAAQABAAD/2wCEAAkGBxQTEhUUEhQVFhUWFxcYGBcXGBwcGRkbGxgYGh0aGhQaHCggHRolHRgYIjIiJSorLi4uFyAzODMsNygtLisBCgoKDg0OGxAQGywkICQwNCwsLCw0LCwsLDQsLywsLCwsLCwsLCwvLCwsLCwsLCwsLCwsLCwsLCwsLCwsLCwsLP/AABEIAO4A1AMBIgACEQEDEQH/xAAcAAEAAgMBAQEAAAAAAAAAAAAABQYDBAcCAQj/xABDEAACAQIEAgcFBQYFAgcAAAABAgMAEQQSITEFQQYTIlFhcYEyQpGhwSNScrHwBxRigrLRJDOi4fGSwhY0Q1Njs9L/xAAZAQEAAwEBAAAAAAAAAAAAAAAAAgMEAQX/xAAqEQACAgEEAQMEAQUAAAAAAAAAAQIRAwQSITFBIlFxEzIzgSNCYZGhsf/aAAwDAQACEQMRAD8A7jSlKAVocX4qmHQPIGKk2uovYnv1rfrU4rgRNE8bbMLX7jyPobVGd067JRq+eiIi6ZYdtus/6R/etqLpHC22b4D+9c1SEoxVhZlOVh4g2qWwb7a9351571eRM9GOkxtHQ4carbVnz1WuETajXTT61PxnQVdj1EpLkyZsShKkecRjlTe/pWlL0iiXcP8AD/esvEYrqe+qtxCEVXk1OSLLsGCGRcll4X0hhncxpmDAXswtceGutS1ckGJMEySjdGvbvGxHqK6vhpg6K6m6sAwPeCLitODL9Rc9lWpwrHLjoyUpSrzMKUpQClKUApStDi3ERAIy1srSKhJbKFBB7RPp4b0Bv0qnv00ID/YdpTIqJmctIyyGNSAsRtGxy9rvzABra6U/7RHHsYORhcdpnygKYBLrddGzkpl5ZSb7CgL7SqlB0ukeRkXDey8C5jJ2SJZWjzKyoQctr7/KxMr0b40cUjMYjHYroTc9pQ2VrgZZFvlZdcrAi5oCYpSlAKUpQClKUApSlAc+6e4Hq5lmHsy9lvxjY+o/pqHwk9vl9a6VxvhwxELxH3hoe5hqD6GuT4ckEq4sykqw7iDY15upxVK15PT0uS417Ft4ZiRcC/kP5atuFkzC/wCthXOeCt9qvjp8qvfDG7I/XKqsXDGpjaskJBpVb4hFuP1vVgkfQ1BcRfU7VPLyV6W1Ip3GE0+tWj9nPFs8bQMe1FqvihP0P5ioDiIFjUBgeJPhp0mW5KHUfeXYr6j52qWnltkadTj3xO4UrBg8UsqLIhurgMD4Gs9ekeOKUpQClKUAqMxHFwMTHhkXO7KXkIOkUdiAzabs3ZVdL2c+6a+8f4qMPFmC55HYRxRjeSRr5VHcNCxPJVY8qjo+BSphpAsoOKmZXlmN1BbMuYLl7SxqoKqoNwOdyTQEdi8fxPsdXFc5ZTICgyq4eEIiNm7aZWkN9L5b30y17biWPObLE4OVsoMYyks+VDckZcq3ZsxFxlsN6+4ngeP7YTFFgEAXMxXOR1WXNlF1ClZrlSC/XC57IrxjuBY8ySGOeynr8g66TRmiw4jNiDosi4g25B10OygYoeK8TOe8GUWTTIDlPVRE5O2M95TKDtZQDpzukBJVSwAYgZgNQDbUA916p8fBOIi4OJB7RynO2gupBsVJIy50CsTbMCWZhmqf6OYSaKHJiHEjhicwLEWOoHbJbTXcnvFgQoAlaUpQClKUApSlAKUpQCub9OsB1WJEg0WYXP410PxFj8a6RVd6eYLrMI7W1itIPTf/AEk1VmjugXYJ7ZoovBJftk8/oavGEntb0/I1z7gR+3j8/pVwfE5Rvy+hrz0uT0ZK1RJYvG6fruqu8T4iNde/f0rQ4vxgAEX17uZ0ttW1g+iWZBJi5cpbZL2A58tTU9jfgr3xgiDxvEL/AD/Kq9jsRf6V0U9CYZAerKHyb+xrRH7NrnUm34q7H0vlMl9SL/qRg/Zd0oyP+6SnsyEmInk53TyO48fOur1RcJ0BhUbgHw3+O+9bZxU2BZRI5khJsS2pUaC4bfS+xrRHP4aZkyY1N3B8+xb6V8Br7WkyisOLxSRI0kjBERSzMTYKALkk91ZqrD/4+e2+Dw76nliJ0b2QecUTDXkzi3uG4GXgOGeeT99nVlZlK4eJgQYYmsSWXlM9gW7hZeRvYqUoBSlKAUpSgFKUoBSlKAheJ9JYYFmaQOFgZFcgA+0ge4ANyAp10vpoDWhj+neHh0dJc+WRurXq2cGMMcllkIzsEewB9yxIJW8hx7JEBL1MRdnVTI6iyDcO7AXsMoA8Su1VheOZWKHARKvWBF7BsQJmjuFyagKXe+m7Cw1JAlIen+GYvlScqhALhBlIJjUEdq9ryAagE5TYHS+ZOmsJTrBHNlKoyn7PtB43luPtOSRuTe21hckCoKbpEq5WXBRPdHbOsZsvt9TmOQ2LdSbre63T0l+DcSE8gibCRqhza5dCIz2JACtuqbULrcEG1xrQFqjcEAjYi49a8zoGBU7EEH10rJXk0YOR8Fw3VzMp/wDSZlv4hsv96x9I+KsD1aGzWGY92m3nY1vYOcM803J5Hkt/DckfKojC4MyXkbmx+O5rLpoRcnJ9I355tRSXkx9E8EJcZGr62zPrzyi4+dvhXQ+Ni+nICw+Aqi8JP7vjIXOilijHwcZd/MiugcSiJ5X/AOK0Tn/JZl2+mipTEqxykg33GlqkMF0jmj0b7RfHf0NaWOBDfP8AXzrXrW4xnHlGTlPgvHD+MxS2ymx+62h2+fpWv0sAbD68jYfAVUYxqPPytUlxvGsuEOc3u253AC66+orz9RgUE9rNmnyNzVlj6GceixECqr/aRqFdT7Wml7cwbb1Ya/OGCxLo4aMsHFyGU6jcmumcB/aCzxZHTPiiQsKg5RMx8fdy6sx5AEgcquVrs5kgu4ssXSDGPLIMFh2KyOuaaVTrBCSRcHlK9mVO6zN7tjNYHCJDGkUShERQqqNgBoBWl0f4T+7oc7dZNI3WTSWtncgDQckAAVV5BRzuTKV0qFKUoBSlKAUpSgFKUoBSlKAh+k0+JSNDhI8757sOz7CqzlRmI1cqEH49xuIGefiuViFswaXKoEdivUStGWzc+uWJND7581u1KApLz8VD9hQy6gZwmpEaEEgZSozmQc72Hs2u+/wibH9eOuX7CzAE5Mx9rIWVRoxAFyDYHTLrcWalqAhuEcfWV2glXqcSlyYmIOZRb7SJvfiN97AjYgHSvnS3H9ThnI9phkT8TafIXPpWzxvgsWJUCS4ZDmjkQ5ZI2+8jjUH5EaEEaVyzpLx6VsSuGxTqwhYosyDKkrk+8uySAWW17Eg23sK8kqiy3FHdJGeQZMM3iFX4sAaz8G1UD9a3/wBqw8RP2IH8S/Wt/gMQsoPO1V4eMX7NM+ZmpxXA5lI+HwqxdF+L/vMRR/8ANj7LjmRawYedtfGvOOwnYvvsPlVUlLQSiaLcaEfeB3BqUvUccFRdMZw8A3I1H/NabYYd3h8638BxeLERg5h5ncfwt418cjUgrYeI86gskkQ+kmaEeEHcKq/TfiGa0Sn/AI0v8TpU7xnjKRIbHWqZFE0rl23PyHKuwk8kuekT+moI0cPEFUu5sqi7E8gN68YfCknr2BVvcHONL+HvncnyHKt9cN1z6C8Ebad0kinU/hQgjxa/3a3ZIjWpu+CpLydD6A9I2xEZimN5Y+f315N5jY+h51ba5F0UvHisO494mNvEG419bfAV1xWuL9/fp8jVWOVrnwQzRSdryfaUrV4pCzwypG2R2jdUa5GVipAa41FjY3HdUyo2b0vVTnwGKeVZFnjCZV+y66TKSrLeTMmUnQMMvssZbn2ReLxPR3iFmzcQCkh72kdbdaI2O9yCJEfKwtZXIAA0AHQL19qjYfguLLIDjbizKy9e5LG0+oIsVI6yI210TwW0xwXh06TBmnzxiNRlzs1zkjGzae2kjZ/abrLHRRQFhpSlAKUpQFd4rj8WpnEEQdw8fUhlIRlKLmzSbDt3F9wNbGozG8T4ltDCSMrjPIii7ESZGyB7gKUUFbbS+GsnxHAYpnkKOMrMhX7V07A6vNFlVCFY2kPWA5u0B5aE2A4iMOIxPF1okDmZnZcwEZIXIE7IMgW41GUtv7JAwQ8T4qWbNAqajImW4sTGCGdSRoDIb3G3O1jsLjOJdXm6vtlYzkyr2WMblgO0L/aCNTroHJ5XHziHCMYzsYcQApGJsDNJ2S/U9UbW2TLNpyzi3h4i4VxISBv3iNkUqpTrH7SrKkma5U5WK9ZHlOY5St3a1AWDjvE+owzyNYMFsB/GdAPK/wCVcZjQPcOAwb2g2t773HiTV4/adi3P7vCo7THOVBvqbIBe2u7VQ4He9xbzIqvJilPo04ZqC58nueV8OFUlpIN+bSRAAixA1dPiw8RtdejgDKrKwYEAgrqCDzBG9V7AwEm7G5Nr1M8M4XLA3XYQBlOsmHvZXvcloTskvgey19bHtVyUdsVEmn3ItckN1/X3TVL41HlJ/VtBV14bxCPERloibg5XRtHjYDVJE3Vh3eNxcVUek1rn1qWONsrc+CpMrhvsyQxNrLufC3OvGKxmIQ5JDlawPaUg28r/AErTw/ESuKifXLHIjH0YH8qtn7YsLmlw7puY2FxzGYW/qqU8cd1NCOSRXI1LG7Ek/L0qQw8bSMMPGbFgDK43jjN9B/G9iottq3LWs4fiTKMtryE5UXbMbczyA3PlV76I4URqBfMzHM7c2YjU25dwHIC3Kpygox9JHfbpkqeFqFVEAVVWwHIAAWFRWPw/V763vt4f81buypGba30HdUB0ldGydXc+1fQ6ezbf1qhO2WdERglkZ4wtgkbiZjfttkZSsY7lLXue7S2t67BhMQJEV12YAj1rjmHnMciP3HtDvU7/AN/SujdFcRYtDe4tnTyJ1t6m/rXftn/ZkZq4X5RY6reIxDYufEYZDbDxxmOZx7RmkUEIh5ZEOY6HWRRyNbnSjijQxBYQDiJmEUCnYyMD2iPuIoZ28EPMitngfC1w0KRKSctyzn2ndjd5G/iZiWPnVhnKvx3gMCFWnxKRM3s2QIpaNZX0APsZGclb6lVNwRrqTR4OSSWZ8bmOIjyt9naPKnUFStwTlVu9iL4kjcirlxfgsOJCCZcwQ5l1IsfQ+FRq9CsIFVcjZVDKBnbZjGSCb3OsMZ1+74m4EInAMO8hWPF2l62dkyrcq87nFWsTY5Rci2X2ddQbznRzowMGx6qUmMjLkdRcAPI4CuCAADK2ltrAWrJheieGjcSRh1cEtmEjE3PWb3JB0lceAsOQtO0ApSlAKUpQGhxnANMihXCMskcgJXMLowaxUMuhtbeoVeiF5JJJJjJ1s0MzKyLlDRSFhkG4uhCEkk2UeVWmlAURf2e2AtiCCIki7Me6r14Y9pzZ2WdhvkuASp0t76CYgRPJh5HaOU2PUToFlIREjVklV+rljCRqLou++XarxWjxfhEOJTJPGrgG63uGU/eRxZkb+JSDQFP4ivXcXiG4jy/6EZ/6nHwqqLDaSRSPZd1+DEVYuhkDDHuGdpcqzMryWz2MiouZhbMbK2th9a+dLuFmKcyr7M2vk/vD13+NSj7Ft0zRwMfaGn6vV44REFQX57fOufQYzKe7/mpnh/SlI1ZXW5IsDfbf5UeJs5LLSom+O8NVm6+BxFiAts+6SAA9iaMEZ11Ntcy3JBGt+ecX40ZC0br1cwF2S4II0BZGHtITz0PeAakOL9Ji2kel7ePKofDcI/fJY4Wvd2vnHtIALlgeRtf66VbDFs5KXO0QvDYszEna5N/DvqyYziXWjDI/twIyN6N2fXKq6+dRUEaYPFvh5ZA8dwqTWsrg6FW5K4BI7iRp3VucfwjRgS65lOWTzGhNvPX+YVXB2+TRKtqaK8+DKS9abX2sL2Vb237za5Ppyq+cBl9k1B9H8IMViIojqGYFvwLqfjt6it/h8nV3B9xyvwNvpVi5TRTPtMvsqZwLDl9AarfFsquYybPkzgHTMt7EqbWNudtsy33FWHDY+MopUgi2ttwbd3Kqv0znSVMpJDA5kYe0hsBmB77XFtiCQQRWVY5WWxyKiHd73vUx0X4r/icLc+wHjbyJst/l8KqGGxbE9XJpIBfTZxtnW/LvG4PoTtNwmRljvpHO1pDex6pHAcKd7tcLcbBmq/aqDlZ1Po6v71M2Oa+SxiwgOwiv2pgO+UgEH7gXvN7PXiKMKAqgAAAADQADQADur3VZUKUpQClKUApSlAKUpQClKUArzI1gT3AmvVa3EmtDIe5H/pNAUjoB2sTO3dDEP+olqt3GOHCeIodDoVPcw2P08iarXQJftsQLG4jw4J5Gyva3pasf7QOlrQEYbDH7dgCzb9Wp2sPvHXyqW1ylSJTlTshcbw7I2SZcjW57HxBG4qPk4Uh/9QW9ar0vCHkbPI0jMdSzElr99ztW1Bwpucktvxt/erU9vuQk7N/EYWCJSzvtsNgT5/ConC8V7ZYpJY6AggafhJGlSUeEwyHVZJpOeXW3m7c/Ks8ccLkKyvEx0Ge2UnuzjY1GWRS9NnY45L1UYMT1UiKwsQDldWHuPZTdTuLkVMcP4Zlj6pnZ1cAKH1I90rn3IJFgTqLrqbCq9x7hDQ7gg30q0wkSYdZPAE+TABx/Sf5TVW3b0XRluK1w/g5gmcByD7ouQbbn1FhfyraGHszA7Nrc99tQT386kMTH12Ua9YNCw0Nxs/rz8fA1nOFmSFrqkrC1hqLi3PvPwpvUJbr78Bwco17ELJhpF2v6c6148BI51vavuF4xirH7JWUG2vL1NZZuNYu1liRT5k/kBWlyKEbZ6NmUpGLiUm6EaMhHv37rXvfQi41BqZ4hIUWLCTLkmijcAi+SZc0f20Z8TfMh1UnW4ys0Z0P4/Ph5ScRGXjkIzOqHOniLDVO8b1cOnWCXEJhSrWbrlaOQa5WK6NbS6m4BU6EEiqZXZJMuApUTwXihctDMvV4iMDOl7hl2EsbH2oz8QdDY1LVA4KUpQClKUApSlAKUpQClKUArQ481sNMf/jff8JrfqJ6WNbCTfg/MgUR1dkN0KlBlxPlDfzKtt4bVQuLcQTFYyadSCokEa3G2RQFbyJDWPgO+1XTo2+XEY0Xt9lGw/l61SfkK5FhQ0A6z3QD1gO1hvf8AV+7arsTW52Qyp+C8gDLfMAO++2vf+vnWtPpe1RfC5RPZ5CRGpzRxne/KSTvYe6LWXc9r2ZzqQRpqL/Wrqa7K1JPok+F4VBGoGxAPrrrWxiOGpICrAEW1v5VDYeGVD9mSPDcc+RqYwuExT8wo78uu1YJ6bk2x1TXZFcW4dMIsmZZYx7OY2kXb3jow86kuiK2w+Vh7BIt5GxFYuNqmGQvLISxByqTdmPLKOQvz5V56L4v7AM5GZ1aUjwaS1WqLUabsq+pbtKjJHwzqpZG3U5Qp8Nx9Ne4eBrew/wDb61ryTNZlBGa5yX2OtzGx5A6lTyvaoyPjaA2bMjjdSCTfuBG9UZYWW4p8m/xXhMbXbVW710J0+dRHDgcpzalWdL99iLH9d1SdpZtFRlX7zi3Lku5/KsOJjWEZRqdf18anp4SQzzg/kj8XOVDEjTz7r3qV4VjJHHDoiTYKpI/DKQL/AMsY+FUTjGI6hmKaxsSzRDXKdy6jkpOrLz1I53uvQGFmmw5JzWQtcajVWfQ915RWnI0kl5M8OW34OgcZ4UJwpVjHNGc0UoFyjeI95DsynQjuNiPHBuKmQtFMojxEYBdAbqw2EkZPtRn4g6HWpWojpHgY3j6xpBA8N3SfQdWeea+hjOzKdCO4gEUHSXpWpwrFiWFJA8b5lBLRHNGTzynuvevU3EIkOVpEUk2sWF73QWt33kQfzr30Bs0pSgFKUoBSlKAUpSgFQ3S97YSTxyD4uoqZqtdP8UseF7RAUyJcnQAKS5JPdZaI7HspcXF1gxcxkZUR8PIpYkAXF2Fz5hviKo/D5OsZWlGULbIrDRjyaQfe7hy33tbY43A+KmLgHqt4x96zN22HLW9l7rEi5FvGHGlmGotceu9USyU+DZHEpLksGG4cpa6t1bnvGh1+Y8a2zFPFqYyw+9Gbg6/dP96gsLi2SwVgR91tR6d1TGC4yB7XWR+K9pe/zHpV8NV4uvnozZNG+0r/AOm3D0rCaEbcnRh38xpXnFdOnIsjBfwLr8SDapCLi2YC7wyeElgf9Yv862oJVsD+6QNbmMmvzq7ffKSM/wBNLuyiSF8VILhzc6k3LN66nw1q6x4F1A6y0a5Atj7WUW5X0FxzNZkxOIkusaRQr/CoJ9FGh8716To3Ce1PJJITrZm19Ej/ACLVByd2y2uODWOJwkYOds5sAczGxt3qpUfnWsvS2NQRBF5ZAF+JRbn1NTqcIwyWy4cC/NgkZPiNDIa84vi0cC3yKF11bVdOQzE31tttUe/B3/ZWzxbHyAiKLKp55Drp3k3qNx0Min/EzBeWRfaPh3/lX3jnTGeUFIiVQ9wyj0Atf1qCgxkl7AgHmQO0f5jc/Cjyxj5/wWR085c1RvYnA3QnSJT7OY3dzy15b/WrR0UdsPNJiERngClpkUaxdY5YyRxqO0LLdkGu5Gtwa9geHh5FMpLaZmJudNhc+Z252NdN6A4W0DSf+65K/hXsj5gn1osm9WcnjUOCyYedXVXRgyMAyspurAi4II0II51qcawHXxZA2Uh43ViLgNHIsi3W4uMyi4uNKicRAcAzSwqWwrMWmhUXMJJu00SDdSbl4x4sutw1hw8yuqujBlYAqym4IOoII0INcKipcW6HS4gxs+IVWVJlYpDkzGUSA2KvcIOsBykk3jU3vcnyvQRVnaSKRY42cP1ax21zYRtTm7X/AJU2NtOub1udKA55J0KxCPDkkWRRP1r7xqnbgJyRBiASIm1Gn2jiwDXG5hOgOVVV8Q0gWQvdwxLXaI3Y57FyIzmYAXLk277vSgNHgeBMGGhhZzI0USRlzoXKqFLEEne19zvW9SlAKUpQCvlfa8TSqilmIVVBJYmwAGpJJ2AoBNMqKWYhVUEsxNgANSSTsBXMOn2LkxQgYrlw5dmhRgQ8pUC0rjdU7XZQi59o20At8UTY5hJICuEUho4yLGcjUSyA7RjdUO/tNyA1eneCzHDyHUI7A/zgW+aW9ahklti2WYknNJlcwmAEaAuCc1yTzudb386p/HbLJddwfl3GujcYBaAlNCF5Wvt61zLGRG5J5/3rBDuz0uzIcPmVWXYi9bXCpFXsv3/8+tqw8DfeM/iHlz/v61lxWFtST5pk0WHBYJW7j3Hwrfg4YgIOQfq9R/Rh+yAeTW9N6ty4cWFu4fWq9r7R1yow4ew2+JF7ae6vsjz38a+PPLZiq5QTYZDeVvFpH0UehrNEVUWO/wDtWRJM22njarVlkZpY4sjcbMY1AVMztuLkjvu8hOZvLc/wg2qrzcHlnbrJybbKo2A/L4VeMTh13vfXX/n1qHx2LVAxPue1pysbEfKjy5HwSx44LkrWM4cqD6c+XKovDYe8mgrdx3FGkbKgAXbxt51t4Xg8hhaXREGgLC/WMTYKq3Fxfc93fXIp3RbKSStmfhhLqyKO1M4ijt3X1cnuAJ25g11fBYZY40jX2UUKPIC1UjoBw/PK851WMGOM23J1dvn/AKj3Vfa9JKlR5eR2xVfkWPAMXMmTDzSKgiykhJpHADIR7CMScy2tfXTW9grQ4xwpMSgSQtlBv2TY7Eb2P3j8qFZjwXHsPKSFkW4lkhsxylnjF2ChvasNbivo4/htxPEVyuxcOpQBOrzZnvYf5if9QqJHQXDBo2BkBjYMBdSDZYgAQUOl4ka4sb315V5/8BYfKFDSACLqhbq9Blw65gDGRnH7tGb23LHusBOvxaBQxaaIBEEjXkUZUbZ210Q8mOhrDj+OwQyJHI9meOSVdDYpEAznMNNAb/Go1uhkOVl6ybtCLXMrMHiEYWUMyElyIY75rqcvs6m+efolh2WBO2Ew8aRxqG9xGiYAkgk3EQU66qzDnQG7guOQSxrIsqZWiWftMFIiYXDspN1W3M14wvSHDvYiVACwRSzBczEuoC3PaJKNa29qh8P0AwybPN/kJDclCewsarJcp7dok/hOXVTWT/wRDkVBLOAro51TtFC7DMDHa2aQnQDVV25gWDAYtZo0kS5VwGUkW0Pga+144bglhiSJSSqKFBa17DvIA1pQFA4Z06xPVRyyxBguGLyhVK5pGELqVY+zEsUqsxsbXb7pFb2O6YGSIXwymORV1Z1ftmFsQOxlKsloz2r7ldN7XuvlAVKDpmWZl6lQVxRwxJl0GoscwQjrCDcRjyJFaPGukJxGAxcnV9UYHXc3GjqSGuBlcC4ZdctxqavlfDXGrVHU6do41ium+UlYhFIpiLBmeyggkEmynTstqCfZ1tUPxXGh5XRIspEmTVxY+32rWuAQmZdNVdTfW1X7pZg8mMBUWEq5jb7ymzH4Zacdh6yFLalNNdO4150motquj0YbpJO+zk+E4oTIrKBZc97G97FNiQLXDtoRuPCrz1QdA1jqARpyOx+Fao4YZ5YoF99wCe4DUn0ANdK49wQOgMQs8YAAHNR7vpyrrjvjuS6OvIoSSk+znvDn6t8p2J38at+ExWgvrt+X+9VaSHMdB5VOYVSAoY3IGpt5cvSqrL5K0bs0Z1OmgJ1J5UX2R8vCtmJb6H4enOvU8SqtiTca3J21H+1SSvkocvBBYvEqBJ1jhSV56i9xfbUVXeM8ZDoYoyGBsCbb28dL376zdKsULhVOvMcxfxH5VD4PDd9TVInFe5YOh3ARPJdv8tNX8e4X8efgK2ukvFGxDqkA+zXsRAe8xOQv5H2V8Mxr0caFw/7tEbKBnxUo8dOqU82OgNvEd9pLoRw8ySGdxYJoo5BraAeCofi57q2Yce1W+2Y8s7lfsWzgnDhh4I4hrlGp72OrH1JNb1KVaZRSlKAUpSgFKUoBSlKAUpSgFKUoBSlKAq/TVNYH10Zl/wCoA/8AZ860JFPUHz+lv7fCpnpjGDAp+7IhHrdfyJqJkX7Ijlp+VedqFU38Ho6Z3BfJg6CYUNPLIfcQKPNib/JfnV7qodARZsSP4k/Jqt9atOqxoy6h/wAjKR0hwYixIYCyyXI8GG/xuD61jwjaj9d9S/TuG+Gzc0dT6HT6iqrwrHXIU79/Ij++tZM0Ns3RswT3Y+SzQSW1/Lyqv8dx0ihsri5ItmAI7vj56VMxC4t+tqhuL8PBDFtQdTfXxqKZJLkpjNmOZiSTvepCGEkWG50FaEBBbTa+nlVm4Nh7uvd/sasj9yOzfpZrT4TRMPCLqCpJHvyHS+o2HsjzJ5V1Hg+BEEKRD3Rqe87k/G9Vnolgc8zzEdlTZfxEW/0qbebnuq5V6DPMk/ApSlCApSlAKUpQClKUApSlAKUpQClKUApSlAQnS8f4c+Dx/wBQqJy/ZN4//mprpSP8M/mn9a1EKewR+tq8/Vff+jfpvs/Z76FLZ8R5x/8AfVrqp9DzafEDwjPzarZWrT/jRn1P5GRnSWLNhZh/AT8NfpXO+EkB/O1q6bxVbwyj+B/6TXLsGbZT5GqNSvUi/SPhlvgXT0+laXE27JFb+FN19PoarvSHiJQlQNTz86p9jRHsrOFw/b07/wC9WdLoildyyqP5jb61DcOj2qw4Nc02GTkZAx/lDN+YrsX6kdn9rZeOFYIQxJGNco1PedyfU3NbdKV6R5ApSlAKUpQClKUApSlAKUpQClKUApSlAKUpQET0o/8ALP5p/WtQynsn9cqn+OR5oSPFf6hUUcPp+u6sGqT3/o26aSUP2Y+jItiJfFF+R/3q01XOCw2xLHvjP9S1YhWjTfjRTqOZ2a3Ev8mT8D/0muU4I9ka91dZxo+zf8Lfka5hgsGdBccqq1K5RbpXwyy4A3QeQ/I1Xekw1BqzYKDKoF9rVBdIMOWA1trVFOjUmrZEYI1YuAD/ABUHnJ/9bVF4Xh9uf6+FTfAcKRiYjfYv80YVyH3r5O5H/HL4LxSlK9Q8gUpSgFKUoBSlKAUpSgFKUoBSlK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196" y="1916832"/>
            <a:ext cx="20193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ADM X Excursão muscular funcional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ADM é medida por:</a:t>
            </a:r>
          </a:p>
          <a:p>
            <a:pPr marL="36576" indent="0">
              <a:buNone/>
            </a:pPr>
            <a:endParaRPr lang="pt-BR" dirty="0" smtClean="0"/>
          </a:p>
          <a:p>
            <a:pPr marL="36576" indent="0">
              <a:buNone/>
            </a:pPr>
            <a:endParaRPr lang="pt-BR" dirty="0"/>
          </a:p>
          <a:p>
            <a:pPr marL="36576" indent="0">
              <a:buNone/>
            </a:pPr>
            <a:endParaRPr lang="pt-BR" dirty="0" smtClean="0"/>
          </a:p>
          <a:p>
            <a:pPr marL="36576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Excursão funcional é a distância que um músculo é capaz de se encurtar após ter sido alongado até seu comprimento máximo.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6876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s://encrypted-tbn1.gstatic.com/images?q=tbn:ANd9GcS1tPdaffJIx6SyhIG4NLQWtpLKhv8yIHsvTqRQuw1tTQQUrsT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529" y="184482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1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Excursão funcional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Insuficiência ativa- músculo no extremo mínimo de amplitude.</a:t>
            </a:r>
          </a:p>
          <a:p>
            <a:pPr marL="36576" indent="0">
              <a:buNone/>
            </a:pPr>
            <a:endParaRPr lang="pt-BR" dirty="0" smtClean="0"/>
          </a:p>
          <a:p>
            <a:r>
              <a:rPr lang="pt-BR" dirty="0" smtClean="0"/>
              <a:t>Insuficiência passiva- músculo no extremo máximo de alongamento.</a:t>
            </a:r>
            <a:endParaRPr lang="pt-BR" dirty="0"/>
          </a:p>
        </p:txBody>
      </p:sp>
      <p:sp>
        <p:nvSpPr>
          <p:cNvPr id="4" name="AutoShape 2" descr="data:image/jpeg;base64,/9j/4AAQSkZJRgABAQAAAQABAAD/2wCEAAkGBhQSEBUQEBAUFRAVFBQVEBUQFQ8QFBYXFRQVFRcVFBUYHCYeGBkjGhUUHy8gJCcpLCwsFR4xNTAqNSYrLCkBCQoKDgwOGg8PGCwfHB0vKTQsKSwpKSwpLC0pLCopLCkpKiw1KSwpLiw1KSwtLywsKSksKikpLSksKS8pKSksLf/AABEIANQAoAMBIgACEQEDEQH/xAAaAAACAwEBAAAAAAAAAAAAAAAAAgEEBQMG/8QAPxAAAgIBAgMEBwUFBwUBAAAAAQIAEQMEEgUhMRMiQVEGMmFxgZGhQlJyscEUIzOCkqKjssLR0uFTYmNz8Bb/xAAZAQEAAwEBAAAAAAAAAAAAAAAAAQIFBAP/xAAoEQACAgIBAwQBBQEAAAAAAAAAAQIRAyExBBIyIkFRYfATkaHB0XH/2gAMAwEAAhEDEQA/APeQk1CpvGKRCTUV2oX7gK5kk8gAPMmQ3RNEyseI4gaObGD7Xxj9Zs6H0dvvak7yemMWMajyNeu3tPL2TUHDsQ5DFj9n7vH/AKTPn1yTqKs7Y9G2ts8xiyqwtGDDzUhh8xHnoDwbDu39koeitqNvI+7kZj6zRnG1Hp1B8xPfB1Ky64Z5ZsDx75RXhJqFTqOYiEmoVAIhJqFQCISahUAiEmoVAIhJqFQBogyCytjcACRYsA9CR1rlOkwNLoc4zDUlVt3YZUAPaLjelUM27adgRDQ/7uvj5Sk01o6sOKORScpJVx9v4/jn5r5N2duGaffqFv1cal682J2r8huPvqc534MwXUkX6+Ll70foPg1zw6pv9N0OmSc1Z6GEITGNYJQ4xhtN3ip+h5H9JfnHW/w29xnrhk4zTR55Y90GjzkJMJvGKRCTCARCTCARCTCARCTCoBEIrZAGCnkSLHSquo9RYGqFRqhUqWoWpyzI1q6V2mNt+O/HlTIfYy2PkfCd6hUrOKkqZMW4u0bmg1y5sYyLdHqD1UjkVYeBB5GWJ5zhubss4A9TOxDDyyBS2/8AmAo+0Azd1Wp2Lu2swvvbBZA+9XiBMTJBwl2mxCfdGztOWqPcb8J/KRpdYmVd+N1dfNTYk6v+G34TIh5Imfizz1QqNUJvGKLUKjVCoFC1Co1QqLFC1Co1QqLFC1Co1QqBRw1nq8x0WzuxtVX0D+BnRekjUsdp53Y++A3XqAescCUiSx6hUaoVJsmhahUapQ4pxhMAG/czEEqmJS7kDqQvkPOVclFWyVFvgt48O7UYF8mfIfYEQqPmzAT0kxeA8OcMdRmAGR1C40Xn2eO921j0LE8yRym1MfNPvm2jUxR7YJMzdVwJGbtMTNhzHq+HaN1/fQgq/wARcxdE+drbPqC9HIgVVCKKfbbAcy3d93Mz1k8hqdQNKxTOCqHI5xZdrMjb2LBOVkOCSK8auenTtKXqKZ0+30l2oVOel1SZF3Y3Vl581IPMciD5H2TtU1U0zNoWoVGqFSbFC1Co1QqLFC1Co1QqBQtQqNUKkWKOGs9XmRXId7HuF39/wnQRNSw5g2Ds82AIvy6XOqjlKxJY9QqNUKiySrqncsuLDXavdFuaoordkYeNWKHiSIvFPRNUxNm0wJ1qAsrsWZsp6sji6IbnyFVymlwRdz5XPgwxr/KNzfMsPkPKX9arnG4xGsm1uzJ6BqNH5zMz5O6dexoYsaUTx3o/6SVjxY01AbM62mHVodOzC6rC4vugigGvp1E9Vwzi6ZtwFrkQ1lx5KGRD/wBw8j4HoZ4Hivo+x0yNpzly7Dagjdlw6kMNwaiLQmwRRo0elT3Wv4Kuan549QoGzLj5Op60T9pb+ybE8GeqbNKZHpEtjCB/1lf4KrdPmJZ4Tq2dCMtdtjJTLt5DcK7wHgGBBHvmdxPNv1IUerhQhq+/lrun2hQD/MJV6sTfpOWl4EjaVcmNFTUMvajIopi7HtCGP2gSaN+cfC+5Qw8QD8xdS/6OZL02PzW0PvRih/KZvD0rGAOgOQAD2ZHnd00n3NHN1EVSZ2qFRqk1O6zjEqFRqhUWBahUaoVFgWoVGqFRYOWoyEIR3q5cwLAs+I8YwEXUg8iKZdptSVBsmrHLnynUCVTJaHqFRqhUiyaO3AgNjkG7zOfyH6TRmZ6Pisbr5Zso/tX+s05kT5ZqR4PN5uLpp+IHG4KpnxI5f7AyKxTvEerYKiz4iekmDx3GpzIrAENiyK1/dDK0uejW79jw7zz7MdefI9LPuqQyE90YbDMdRqHx6nZhbJt2qiu1oiqzI5PcN2Oh6SxptMuNQqDkOfMkkk8yST1J85z0S0H/APdnP960sTnyTbdHPJ2yzwBtr5cXhuGVPc4pgPcy/wBoSvoF/dix1bIfgcj1KPGMTnEzYX2ZlVuzb3jvA+wj6gTT0uLbjRfuoi/0qBNDo33bK5ZXFIeoVGqFTQs5hakOaFnoOsepy1SWjA8hR59YbJS2VcvElBIIJFAiuZN+FTmusXHaAG+8VHQeYHskaTRjatsvMlul9KFSplzkZDyUgMKseR9//wBQnnG5PR7yjGC+jXwakNVddoavK/b0napQ0GnC5XG4E+QvoT9DNGpaMm0eWSKi6RW1ag/apgp6jwNc7+H1nZROepK0VNjlvB3N59P+Ok7qOURZVj1Co0Kiy1EcHIDZk8e0Dn+dB/tmnMbhmVRqsyfaOPE59w3L+s2ZmZPJmhj8UeW9KtWP2rT4Be/MuVFrwDUCx93WenRQoAHIAUAPITz2ivUcQOoOL9zixFNNl7vfY5CMhXxrkQD0M39Q1Ix8lY/IGVfsSvdnmtEbTcerM7f1Ox/Wd5W4YP3GK+vZYyfeVBP1Mszjn5M5XycNe4GJyem0j+ru/wCaatTI1+Lcmz7z4x/eK36TZqaXReLPOfAtQqNUKnfZShai5MQYEHoevhOlQqQDHz8MfkqVyLVzI8jzPmaiZuCuCCKI7t8+d3z99TaCQC+f5/8AEhSa4LP1csq6XRBSWPrEnpdVflLNSQsmoWkRJtvZw1QahV7aNju1fdrl18/lOgE4azEtHkgseRDXfXdLKjlCYaOlSKj1CpFk0Za49uvTIErenYuxumADZRQ6cis0eOZaxbASGysuIFeRG80WHtAsyjxAOMuFyQUXPiAH3d2PJjJ+JYS3xrkcBPQZ0v4hgPqROGa9R2Q8TvodIEZtqBVUJjx7TfcRRQrw5k/KRxp60+SjRK7R72IUfnOmgwFVbcACcmRuVnkWNH31KHHM1vjxA+JyOPGl5L82/KeT1su3SKoWuQ6DkISTInEcgjjvYx/5F+gJ/Sa1TIHPNiXx3M/wRTf+ITZqavSagVkLUKjVCp12VoWoVGqFRYoWoVGqFRYoWpFR6hUWKK2pcUUJI7t9RRHLw8en1nZRynPWKdvU1+DcOvifKdwJVMloeoVGqFSLJozuLIWxuioS/ZM6MPvYmVkX4k/Qy1mwjU6cd4rvCOrL1VgQwI9xEnNqNjYyXCocgVr+1uBCge3dtlLUYsujYthxnLpDZbGnPJiPicYPrIfFb5eE5sitnRjei9oSuLTpbNsTGLbL61KOZe/HrPL4ONqzPmyDIrOxoNjy91F5ILAroL+MsYuKtrDkxAE6Zcnfd1KFxe5cIQgGqqyfCbAY+Znk4dy2TLejGHF8RF7jX4Mv+2A4mp9RcjnyTHk/zAD6zZ3HzMCZX9CJTtRjcLyvk1Y3YHxLixuQchTc3aFV5KpNVs856SpkkVqcLcqIyYz5kkBl/wALfObFTrxJRjSKSWxahUaoVPWylC1Co1QqLJoWoVGqFRZFC1Co1QqLFFHVEHoVvpyyFW6+XSWwImpBo9wFSvL1et9D4zqBIRLQurzbMbvV7VZq89qk19JicA9I2zuqMMfew9reI5e5zQbHDgWe91Un1TY6Tfz4A6sh6MCp8ORFH85R0HAVxsjb8rnHj7LF2rIQiHbYUKo5kKos30nm7s6sTxLHJSW/b8/P6KvHkbI6YcZp1V9QL5A9lyQE+HfYfKeiwvahuRsD1TY6c6MwUybtRlfqoIxAexB3x7iT9Jr8LTbiC7NgW1UA7u6DyN+0TzeyiVFHVYqyuez2hip3D7Z2gG/aKqc514jXb9Tu7Icvs1vPP385ygHLVZGVGKJvcA7VsCz4Cz0nlfRh9T+1ZWytvxu7Jk22VR0VWG3yHeK/Cen1+q7PE+Q9FUty9g8JV9HdEcWmRW9c27/ic7j+c8pK5L6O7FkWPp53FPu19/Ov+a/cs8QcKqufsZMbf2wp+jGbNTH4j/Bf8P6ips4+YBPWhfynRFmdJBUKjVCpeytC1Co1QqLAtQqNUKiwLUKjVCosUVNaxA8CDyIbct+5ul+yWAOU4aw1XJSDQO4EX7A3T217JZAkJih6kqOY98moCQWo89w/mHbxfLkb5tX6TR4NfaZRtIX92VJuiSpuvdUzeGnusnimXIh+DX+Rmnwo3lfvnuqgZPAE94G/dPM9BuJnvrbCippfEkG7v3SrNPiOEsncrcDY3e/mL8LExtXubGTgZN5X90zWU59Ca6iQSlboyuN5e2yJo057qfUV9nED0J82PL4GbYEocI4UMKmyXyud2bI3rO36AeA8JoAXyErFPl+57Zpx1CHEff5b5f8An0irxL+C/wCH9RN1V5VM3VcJbJjZN23cKvqRzH+k1anqjlYtQqNUKlrIFqFRqhUWBahUaoVFgWoVGqFQRRT1pquSkHkQwIvxoN9alkCS+EHqB5HkOY8o1QSNUgiNUKlSx58grqMyVQtHB896976rNThga3LqoBK7CtbioXq3tnHW6RzmDKLXs6P4g1/kZT4i7adMmZmONGVd7gHIysh2qFxgcwRKkmxqtcEZFYGsjbAeVA1yB9/SZadOqkbnC7AFG0OaAHsHKYuuU6zIow5mZ0zDLjYDEUxoCF5Aj7tkE+M9aujHdskkACz4+0+2KBTw6Qtz6D2/pL+PAF6CdKhUlEEVCpNQqSCKhUmoVAIqFSahUAioVJqFQCKhUmoVAIqFSahUAaFSZ570j4TqcubA+nyqiY3Uv38mM12iFwVCsuUMgKgHZtNmzu7tSaPQVCeaT0ezq2JjlOUDNmfKj6jVYxT5g+J1ZQS3Z41KDEQEbtDZ5C7PoxwjPg39vl32Ma/xMuXe6b+01B3gdkcm5LxLar2fImzBJp4zixuMShFd1ZwqgKWCFAzch4HIn9Qlmp4zP6JapsuXIucK5xahEzdtqGdu1z4Mqr2TLs04CYjj3IWJsNVippaPg2oHDsumbMRqXx51xucz5dhdWGMjKMaNSkg+rY8zBB6GoVPO4fRnJjzb8eZwq5kOMPn1WSsGwdrjYOSGJfeQTZAPUUAKen9HdYmF9uoBzg4Wxdpl1OTHlyYy/aZs3LdjXKGW8KWq9mKJswD1aZVJIDAlSAwBBKkgMAR4GiD8Y9TzCeieS0R9TlfAuRCd2fUplZE0Ywd5kK945R2hF0SSesrP6Lav9nbGurPaNi0pyE5c3fzocn7SQ5UnEmS8VbRQ2eqLgUewqFTyen9GNT3HfUv2qY9MuO9RnZQU1GV824KiLk3YXxoCyX3OfTceB9Dc6YuxwZdqjJqCp/aNYCDmZXx6iqO5sXfXsSdj7tzMCagUezqctLqVy41y42DY3VXRh0ZWAZSPeCDM/wBIuHZMyIMRsK+7JjObNpRkXawAObEC6UxVuQN7aPWY/CPRfU4W0wOYFcWLTozLlzqAMWFcb4VwVsdXZS/aMQw31XIQD1tQqZOr4dkOrx5gd2EKBtObNh7NgXLOEQFc5cMg2uQF7IEXuNYB9DdQ2Lbmy9oyPgdVOo1ijK+IZBkzNkA3YDlDr+7QOqdmKu7AHtahU8r/APndVuzMNRRIdsZ7bUMMr9smbD2iEVgRAhxFcZO9crE0QJyyejes7TTv+1MQm051GZ8YVzmbLl2XiftUIfswr7dq4l52xKgeq02qXIu/GwZbZbHmjFGHwZSPhOs8lj9F9SrY9uYBRkZu7kz4xivV5c7EY1G3OcmPImMhyAnZ2N1meuqBQ0ioQkEhUKhCAFQqEIAVJqEIBFQqEIAVDbCEAKhUIQAqTUIQCKhUmEAipNQh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578052"/>
            <a:ext cx="15240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 descr="data:image/jpeg;base64,/9j/4AAQSkZJRgABAQAAAQABAAD/2wCEAAkGBxQQEBQUEhQVFRIUFBgXFxcVFhYYFRQXFxgWFxUcFBgaIiggHhomHBUUITEiJSkrLjouFx8zODMsNygyLisBCgoKDg0OGxAQGiwkICQsLCwwNzAsLCwsLCwsLCwrLCwsNywsLywsKywsLCwsLCwsLCwsLCwsKywrLCwsNywsK//AABEIAGkBMAMBIgACEQEDEQH/xAAcAAEAAgMBAQEAAAAAAAAAAAAABAcBBQYDAgj/xAA8EAABAwIEAwUGBAUDBQAAAAABAAIDBBEFEiExBkFRBxMiYXEyNHOBkbIjobHRM0JScvDB0uEUFSRTYv/EABkBAQADAQEAAAAAAAAAAAAAAAABAgMEBf/EACARAAMAAgMAAwEBAAAAAAAAAAABAgMREiExBCJBURP/2gAMAwEAAhEDEQA/AKPKwiKQEREQCIikGVhbHAsGmrZ2QQNzSPPoGjm5x5NHVd7L2XwQktnxEMkB1DackDnuXj9FV0l6XmKrwrJCrOoezele52WvFRlbfJExrJNdP53ELkOLMAFI4GN2aJ2mts7Xa3a4DmLfmqrJLei9YbU8vw59ERaGIWbrCKGDOY9VhEQBERAEREAWQ5YRAfRcepWLrCIAiIpARFs+H8Dmrp2QQNzSP+jQN3OPIBQ2DWgLf8N8J1FcC6Nv4bTYuO3oOpVl4f2eYfhrO8xCYSygXLNowegG7vmoOIdqkNOclHAMg018LTbawCwrK31COrHhld5H0V7xLw7JQvDXkOB2I0+RWlK3fE3Eslc/M8ZW3uGg3AWkWsctfYxy8OT4eGERFYzCIiAKZg/vEPxY/uChqZg/vEPxY/uCAhoiIAvSKMuIa0EuOgAFySeQHVeamYVWugmjlaSHRuDgRuCOihkr098TwCppmh09PNE13smSNzAfK5G/luolFRvmeGRtLnuNgBz/AGHmrHh7Sqh07Yrsnjkc0ASNFm3OWxGx9V0FHxTQxveHU8LJn2Du7OXP6OFvosazNfh0z8dPtV0bPghtLglLkNTC6pmfeU39kgWaxvPK3XU2uSfQcV2g8XU9bIW9x42gAyCQ3NidgNCLXXz2g4vTTNIjuHRhpYcrWkZ7h7TYamw+lui4JkRe8BpubanomP7LlROTUPjJ8TSd3JmjJbY3aQSCPQheE8xe4ucS5xNyTqSfMrfVtE0Qgd4wW3ze0ei01DRvneI4mOe9xsGtBJP/AAtJpMwuXPR4Nbf1XecOdl9RVRiSR3cNOoDmkuI/Kx8iuq4A7OW0jhWV8jWGE3EWlgbaGQnfyA6KJ2g9pzZLxURu3Yv/ANqpd0+pNMcSu7KwxnDjTTviLg4sNrt2P+dFBXpPMXuLnG5cbk9SvNbJdGD1voIiIQERE0AiIgCIiAIi2OD4LPVuy08MkrueRpIb/cdgPUhNjRrkCsWi7KpAA6tqqelGhLC4PkHkQDa/zXRUGEYHSZWBrq2Z5ygucDcn+hgIb+p81nWSUaTiqvwp6ngL3BrQS5xADQLkk7ABfpXsv4bgw6m7vOw1kgHfuBuWn/1td0btvvqtVS4pT4dL3NPh2SXLm8EfePserhcj68l4zdor5HSxCN0PdaPzC2Qu2u1YZM+10dWP4dN6f6enaF2cMrBI+lklbOASInuvFIRq7LfUOI13I02X5/mjLHFrgQ5pIIO4I0IKsnGeL6n/AKh7RUZGNy2LW3c92Ru9j5u+i4PF3F7y4m7na6cx1+avhp/wy+RHF63vRrkWV2vAXZ9JiY7zMGwtdZ1tXEjUgdPUrdtL0wmXT0jirLCtTtX4epKWnhEdmTx2bYD+Iw75v/oaG/mqsKiK5LaJuHD0zCIisUCmYN7xD8WP7goamYN7xD8WP7ggIaIiAIiKQbHh6nfJVQsYLvdI0Aabkrb1PD8rZHFzH2a62YAlt+oPMKBw3IGTNdfxlwazcZb3zOBHMC4Hm5WhgWOxtZ3cuoe8h7neIAEiw1+l+VlzZb1WjqwRuWVRi8cma7w49CRa6gMcRsbK2pa3D6eWSKdxEjHkG7HPDmXuwA32tba2619TxBRRgilp2gk3zvYGi976N9orRPS0Y129o4OjwionPgikdf8Amym3zcdFafBeFtw6F73Frp3XzOaQRGBtZ3Rc3JxW8/zE+psB6DYLT4jxQ4sexrr597bfIqG2yFpE7j3ieSd2Rr/wiNbfzW6ril9PeXHVfC0mdIrTbCIisQERFACIibAREQBERAfQK6N3GE3d92wmKMABjIiWNFty+2rnHqT1XNIoaTLTTnw96mpdI4ue4uceZJP6rccCSZcRpnEE2lBsBc7HktAp+BG1TFqR+I25boQCQHW+V1DXRM03S2WTxdxGX1AdAHh8YsDtrq12gF7a2+S1GE4lVCWSWNveSSgCS+veZdANef7La1Fe2AOMTQ0m15HXc9xOjQwHa+h16qdhuKQskYGMIc1zjI83IcDtkyiw25D16rz98V4e1Kqq1srSsp3tlkbOCyQPs5mmhty8rWtZbGSKKS7SWseABfkG20/IhWfU0eGV0madhkfltmaZWuPSwbY2HmLKFP2VUJN2z1IuRoTGbDpctH+BarLLS29HHk+Pc/myseFuHXV1WIGHw3u5/IMB1P7L9GcO0EOFwOjiaGgDMT/Ubbk9dFzNFgtJhbf/ABXF0h/qkBe+2viIAFvJeONcZQxgZ8oaAC5l73vuFTJmq60vCkYpmfsU5xbjklbUvkkI9ogAHQC9tPotIpWJFhmkMV+7L3Fl98tzlv8ALRRV3ykl0cdNt9hERSVCmYP7xD8WP7goamYP7xD8WP7ggIZRCikBERAe0U5a5pG7SCPUarqcFqGTukBuCRdp/pOo9bbfkuRaCTYbld//ANqGH5Ht/jd2A4O1Fz7RI+n0WdpGkU10R8Rmhmj/ABJHOqmANAaLsdYnci1wbg7+S5aoqiCWgNBBtex5epK2lVN3LXSH+NITlFrZb7ut+i50pKIqk30Ze8ncr5RFoUCIigBERAEREAREQBERAEREAREQBT8HmYxxc+9wNLee9j1soCy0KGtkp6ezsmVImaCGWz8y6+UAgAN89iSo9SaphNwHtHUAHKNBlI1ty/0XVcJ8NllExz7B0t5buDbNYQAy+h0IINvMLV8QU7x+IHZW+yLGwyje/mTrZcHJK2j2lhqsSvxmMHlyxd4WubroDuT5W3HmvLGOKHMblzuMua5sRla2x0PV2o+i09firGxFjLmW/tAnK0c7cr36Lni660x4FT5Uc2f5bU8JezaT8QTuv4iL9FrZZnPN3Ek+ZXmi6lKXiPOdN+mbrCIrEBERAFMwf3iH4sf3BQ1Mwf3iH4sf3BAQ0REAREQG94QpWuqWveLsi8ZGvicPYaLcydfkuoqpDNI50h1BuSdrj/QAfmvTDcIdTUrA24lkAc7qS4XAHQAW+qh4zD3FJIGm7zo4g7X5LNvbNF0jjMTqe9lc7kdvIclFRFoZhERAEREAREUgIiKAEREAREQBERAEREAW24XwWSuqo6ePd58R5MYNXOPoFqgFafZdhTqamlrntzGVvdRNG5bmBe4+VwB9VTJXGdl4nlWjqOKK1sDQxrRIIwA0EkXygAEgaX57KqeI+IpJT3fhAt4gGjnyufLousxeuJLs1g43AAtZoG/5KsZ5MznHqSVzYI222def5FpcU+j4KwiLsOEIiIAiIgCIiAKZg3vEPxY/vChqZg3vMPxY/vCAhoiIAt9wdgDq+pbGB4B4pHcmsG/z5LSwRF7g1oJcTYAbkq48OqKbAKRrZQXTzDNJkIueg/tFys8l6Wl6bYcfJ7fiNJxlxKKebIxodbYO5Dbceg+i4rEsekmBbla1p3yjU+t198W4pHV1TpYmOjY4DwuNyCN/ktKrRP17K5GnT14ERFYzCIiAIiIAiIgCIiAIiIAiIgCIiAIiICXhdC6omjhjF3yODR8/23+SurjavGHU0UDfCyJjWeE9Bsuf7H8FZHmrZctxdsQdy5F3ruPqtD2r1RfWW7xr2WzDK64BO9/Nc+RLJSn+HVE/5w7f6amox5r4pQQ7vXWDXX0Db+IH5LnkRbTKnw56pv0IiKxUIiIAiIgCIiAKZg/vEPxY/uChqZg/vEPxY/uCAhlFbqICqaOrdC8PjcWvbsQs1ta+ZxdI4uceZP6K1UUE7etFRIrdRTsgqJFbqICokVuooBUSK3UQFRIrdRAVEitwogKjRW6iAqJFbqICokVuogKiQK3UQHNcQ8XRuoYqamuGhoDvCWuFuRtofULiHOurc6rCrMqfC95HXpUaK3SisUKiRW6iAqJFbqKQVEit1FAKiRW6iAqJTMH94h+LH9wVor1ov4sf97fuC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97153"/>
            <a:ext cx="5003527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9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Integridade da ADM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Para manter a ADM normal, os segmentos precisam ser periodicamente movidos em sua amplitude possível (tanto articular quanto muscular).</a:t>
            </a:r>
          </a:p>
          <a:p>
            <a:pPr marL="36576" indent="0" algn="just">
              <a:buNone/>
            </a:pPr>
            <a:r>
              <a:rPr lang="pt-BR" dirty="0"/>
              <a:t>	(KISNER &amp; KOLBY, 2009)</a:t>
            </a:r>
          </a:p>
          <a:p>
            <a:pPr marL="36576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51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ADM reduzida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Doenças sistêmicas</a:t>
            </a:r>
          </a:p>
          <a:p>
            <a:r>
              <a:rPr lang="pt-BR" dirty="0" smtClean="0"/>
              <a:t>Doenças articulares</a:t>
            </a:r>
          </a:p>
          <a:p>
            <a:r>
              <a:rPr lang="pt-BR" dirty="0" smtClean="0"/>
              <a:t>Doenças neurológicas</a:t>
            </a:r>
          </a:p>
          <a:p>
            <a:r>
              <a:rPr lang="pt-BR" dirty="0" smtClean="0"/>
              <a:t>Doenças musculares</a:t>
            </a:r>
          </a:p>
          <a:p>
            <a:r>
              <a:rPr lang="pt-BR" dirty="0" smtClean="0"/>
              <a:t>Agressões cirúrgicas ou traumáticas</a:t>
            </a:r>
          </a:p>
          <a:p>
            <a:r>
              <a:rPr lang="pt-BR" dirty="0" smtClean="0"/>
              <a:t>Inatividade</a:t>
            </a:r>
          </a:p>
          <a:p>
            <a:r>
              <a:rPr lang="pt-BR" dirty="0" smtClean="0"/>
              <a:t>Imobilização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86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</TotalTime>
  <Words>649</Words>
  <Application>Microsoft Office PowerPoint</Application>
  <PresentationFormat>Apresentação na tela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Técnica</vt:lpstr>
      <vt:lpstr>Deficiência de amplitude de movimento e mobilidade articular. </vt:lpstr>
      <vt:lpstr>Amplitude de Movimento (ADM)</vt:lpstr>
      <vt:lpstr>Controle do Movimento</vt:lpstr>
      <vt:lpstr>ADM</vt:lpstr>
      <vt:lpstr>Quando um segmento se movimenta ao longo da ADM:</vt:lpstr>
      <vt:lpstr>ADM X Excursão muscular funcional</vt:lpstr>
      <vt:lpstr>Excursão funcional</vt:lpstr>
      <vt:lpstr>Integridade da ADM</vt:lpstr>
      <vt:lpstr>ADM reduzida</vt:lpstr>
      <vt:lpstr>Tipos de Exercícios de ADM</vt:lpstr>
      <vt:lpstr>Apresentação do PowerPoint</vt:lpstr>
      <vt:lpstr>ADM passiva</vt:lpstr>
      <vt:lpstr>Metas da ADM passiva</vt:lpstr>
      <vt:lpstr>Outros usos da ADM passiva</vt:lpstr>
      <vt:lpstr>Apresentação do PowerPoint</vt:lpstr>
      <vt:lpstr>ADM ativa        ativa-assistida</vt:lpstr>
      <vt:lpstr>Metas ADM ativa</vt:lpstr>
      <vt:lpstr>Limitações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Deficiência de amplitude de movimento e mobilidade articular. </dc:title>
  <dc:creator>LARISSA</dc:creator>
  <cp:lastModifiedBy>LARISSA</cp:lastModifiedBy>
  <cp:revision>13</cp:revision>
  <dcterms:created xsi:type="dcterms:W3CDTF">2013-08-26T23:51:47Z</dcterms:created>
  <dcterms:modified xsi:type="dcterms:W3CDTF">2013-09-19T00:02:57Z</dcterms:modified>
</cp:coreProperties>
</file>