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22" r:id="rId14"/>
    <p:sldId id="269" r:id="rId15"/>
    <p:sldId id="270" r:id="rId16"/>
    <p:sldId id="271" r:id="rId17"/>
    <p:sldId id="272" r:id="rId18"/>
    <p:sldId id="273" r:id="rId19"/>
    <p:sldId id="274" r:id="rId20"/>
    <p:sldId id="323" r:id="rId21"/>
    <p:sldId id="324" r:id="rId22"/>
    <p:sldId id="325" r:id="rId23"/>
    <p:sldId id="275" r:id="rId24"/>
    <p:sldId id="276" r:id="rId25"/>
    <p:sldId id="277" r:id="rId26"/>
    <p:sldId id="278" r:id="rId27"/>
    <p:sldId id="279" r:id="rId28"/>
    <p:sldId id="280" r:id="rId29"/>
    <p:sldId id="328" r:id="rId30"/>
    <p:sldId id="327" r:id="rId31"/>
    <p:sldId id="281" r:id="rId32"/>
    <p:sldId id="282" r:id="rId33"/>
    <p:sldId id="329" r:id="rId34"/>
    <p:sldId id="330" r:id="rId35"/>
    <p:sldId id="326" r:id="rId36"/>
    <p:sldId id="283" r:id="rId37"/>
    <p:sldId id="284" r:id="rId38"/>
    <p:sldId id="285" r:id="rId39"/>
    <p:sldId id="286" r:id="rId40"/>
    <p:sldId id="287" r:id="rId41"/>
    <p:sldId id="288" r:id="rId42"/>
    <p:sldId id="318" r:id="rId43"/>
    <p:sldId id="289" r:id="rId44"/>
    <p:sldId id="331" r:id="rId45"/>
    <p:sldId id="290" r:id="rId46"/>
    <p:sldId id="291" r:id="rId47"/>
    <p:sldId id="319" r:id="rId48"/>
    <p:sldId id="295" r:id="rId49"/>
    <p:sldId id="334" r:id="rId50"/>
    <p:sldId id="335" r:id="rId51"/>
    <p:sldId id="296" r:id="rId52"/>
    <p:sldId id="333" r:id="rId53"/>
    <p:sldId id="336" r:id="rId54"/>
    <p:sldId id="337" r:id="rId55"/>
    <p:sldId id="338" r:id="rId56"/>
    <p:sldId id="339" r:id="rId57"/>
    <p:sldId id="340" r:id="rId58"/>
    <p:sldId id="332" r:id="rId59"/>
    <p:sldId id="297" r:id="rId60"/>
    <p:sldId id="298" r:id="rId61"/>
    <p:sldId id="299" r:id="rId62"/>
    <p:sldId id="300" r:id="rId63"/>
    <p:sldId id="301" r:id="rId64"/>
    <p:sldId id="302" r:id="rId65"/>
    <p:sldId id="316" r:id="rId66"/>
    <p:sldId id="303" r:id="rId67"/>
    <p:sldId id="304" r:id="rId68"/>
    <p:sldId id="305" r:id="rId69"/>
    <p:sldId id="320" r:id="rId70"/>
    <p:sldId id="306" r:id="rId71"/>
    <p:sldId id="307" r:id="rId72"/>
    <p:sldId id="308" r:id="rId73"/>
    <p:sldId id="309" r:id="rId74"/>
    <p:sldId id="310" r:id="rId75"/>
    <p:sldId id="311" r:id="rId76"/>
    <p:sldId id="317" r:id="rId77"/>
    <p:sldId id="312" r:id="rId78"/>
    <p:sldId id="313" r:id="rId79"/>
    <p:sldId id="321" r:id="rId80"/>
    <p:sldId id="341" r:id="rId81"/>
    <p:sldId id="314" r:id="rId82"/>
    <p:sldId id="315" r:id="rId83"/>
    <p:sldId id="342" r:id="rId8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5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BF5587-AB29-4A87-9F7D-B43B86F03FF7}" type="doc">
      <dgm:prSet loTypeId="urn:microsoft.com/office/officeart/2005/8/layout/hList1" loCatId="list" qsTypeId="urn:microsoft.com/office/officeart/2005/8/quickstyle/simple1" qsCatId="simple" csTypeId="urn:microsoft.com/office/officeart/2005/8/colors/colorful1#5" csCatId="colorful" phldr="1"/>
      <dgm:spPr/>
      <dgm:t>
        <a:bodyPr/>
        <a:lstStyle/>
        <a:p>
          <a:endParaRPr lang="pt-BR"/>
        </a:p>
      </dgm:t>
    </dgm:pt>
    <dgm:pt modelId="{BD6EFBEA-2204-469F-9C72-1A3622354943}">
      <dgm:prSet phldrT="[Texto]"/>
      <dgm:spPr/>
      <dgm:t>
        <a:bodyPr/>
        <a:lstStyle/>
        <a:p>
          <a:r>
            <a:rPr lang="pt-BR" b="1" dirty="0" smtClean="0"/>
            <a:t>Pedido</a:t>
          </a:r>
          <a:endParaRPr lang="pt-BR" b="1" dirty="0"/>
        </a:p>
      </dgm:t>
    </dgm:pt>
    <dgm:pt modelId="{D9DF5627-0DA4-4991-86CE-BB5FCC929B5E}" type="parTrans" cxnId="{AD83979D-C9FA-4451-A070-22415CA32C1B}">
      <dgm:prSet/>
      <dgm:spPr/>
      <dgm:t>
        <a:bodyPr/>
        <a:lstStyle/>
        <a:p>
          <a:endParaRPr lang="pt-BR" b="1"/>
        </a:p>
      </dgm:t>
    </dgm:pt>
    <dgm:pt modelId="{1E6055B2-0E5C-46D5-81EB-CB56606E6D74}" type="sibTrans" cxnId="{AD83979D-C9FA-4451-A070-22415CA32C1B}">
      <dgm:prSet/>
      <dgm:spPr/>
      <dgm:t>
        <a:bodyPr/>
        <a:lstStyle/>
        <a:p>
          <a:endParaRPr lang="pt-BR" b="1"/>
        </a:p>
      </dgm:t>
    </dgm:pt>
    <dgm:pt modelId="{E6558C00-81D7-4432-970E-D6D9F75E214A}">
      <dgm:prSet phldrT="[Texto]"/>
      <dgm:spPr/>
      <dgm:t>
        <a:bodyPr/>
        <a:lstStyle/>
        <a:p>
          <a:r>
            <a:rPr lang="pt-BR" b="0" dirty="0" smtClean="0"/>
            <a:t>Tabelião não age de ofício.</a:t>
          </a:r>
          <a:endParaRPr lang="pt-BR" b="0" dirty="0"/>
        </a:p>
      </dgm:t>
    </dgm:pt>
    <dgm:pt modelId="{6075DCB5-4147-4D4B-AEB7-F7AEBFFA5260}" type="parTrans" cxnId="{3B0E8A97-EB6E-4F38-8D8B-F5ECCD073985}">
      <dgm:prSet/>
      <dgm:spPr/>
      <dgm:t>
        <a:bodyPr/>
        <a:lstStyle/>
        <a:p>
          <a:endParaRPr lang="pt-BR" b="1"/>
        </a:p>
      </dgm:t>
    </dgm:pt>
    <dgm:pt modelId="{E9DBD1E4-D027-48CE-ACB4-810FCD33FC3E}" type="sibTrans" cxnId="{3B0E8A97-EB6E-4F38-8D8B-F5ECCD073985}">
      <dgm:prSet/>
      <dgm:spPr/>
      <dgm:t>
        <a:bodyPr/>
        <a:lstStyle/>
        <a:p>
          <a:endParaRPr lang="pt-BR" b="1"/>
        </a:p>
      </dgm:t>
    </dgm:pt>
    <dgm:pt modelId="{09F60024-B807-4A79-AE84-C81FEACBB61E}">
      <dgm:prSet phldrT="[Texto]"/>
      <dgm:spPr/>
      <dgm:t>
        <a:bodyPr/>
        <a:lstStyle/>
        <a:p>
          <a:r>
            <a:rPr lang="pt-BR" b="0" dirty="0" smtClean="0"/>
            <a:t>Qualquer detentor do título pode apresentá-lo ao cartório.</a:t>
          </a:r>
          <a:endParaRPr lang="pt-BR" b="0" dirty="0"/>
        </a:p>
      </dgm:t>
    </dgm:pt>
    <dgm:pt modelId="{95CCA4EA-C393-4EC8-8D5D-D81848B2FFA9}" type="parTrans" cxnId="{CD838D97-C580-43C9-96A9-490296A1E60C}">
      <dgm:prSet/>
      <dgm:spPr/>
      <dgm:t>
        <a:bodyPr/>
        <a:lstStyle/>
        <a:p>
          <a:endParaRPr lang="pt-BR" b="1"/>
        </a:p>
      </dgm:t>
    </dgm:pt>
    <dgm:pt modelId="{F12DF665-AE52-4E8F-8BB3-F4D4EE8424D4}" type="sibTrans" cxnId="{CD838D97-C580-43C9-96A9-490296A1E60C}">
      <dgm:prSet/>
      <dgm:spPr/>
      <dgm:t>
        <a:bodyPr/>
        <a:lstStyle/>
        <a:p>
          <a:endParaRPr lang="pt-BR" b="1"/>
        </a:p>
      </dgm:t>
    </dgm:pt>
    <dgm:pt modelId="{2C09D7BA-4DA0-4E01-B7E7-AEA957B416C5}">
      <dgm:prSet phldrT="[Texto]"/>
      <dgm:spPr/>
      <dgm:t>
        <a:bodyPr/>
        <a:lstStyle/>
        <a:p>
          <a:r>
            <a:rPr lang="pt-BR" b="0" dirty="0" smtClean="0"/>
            <a:t>Dirigido ao competente cartório: Tabelionato de protesto (art. 7º)</a:t>
          </a:r>
          <a:endParaRPr lang="pt-BR" b="0" dirty="0"/>
        </a:p>
      </dgm:t>
    </dgm:pt>
    <dgm:pt modelId="{B3F3CC10-8532-4EAE-8F22-B343788C0203}" type="parTrans" cxnId="{DC2C605C-03C2-4FDB-907D-C7D92DD51076}">
      <dgm:prSet/>
      <dgm:spPr/>
      <dgm:t>
        <a:bodyPr/>
        <a:lstStyle/>
        <a:p>
          <a:endParaRPr lang="pt-BR"/>
        </a:p>
      </dgm:t>
    </dgm:pt>
    <dgm:pt modelId="{BD45470F-6438-4739-92D6-3F44F2E9B87D}" type="sibTrans" cxnId="{DC2C605C-03C2-4FDB-907D-C7D92DD51076}">
      <dgm:prSet/>
      <dgm:spPr/>
      <dgm:t>
        <a:bodyPr/>
        <a:lstStyle/>
        <a:p>
          <a:endParaRPr lang="pt-BR"/>
        </a:p>
      </dgm:t>
    </dgm:pt>
    <dgm:pt modelId="{FCA73FA8-7719-4D0C-8211-D5645F8DA3B7}">
      <dgm:prSet phldrT="[Texto]"/>
      <dgm:spPr/>
      <dgm:t>
        <a:bodyPr/>
        <a:lstStyle/>
        <a:p>
          <a:r>
            <a:rPr lang="pt-BR" b="0" dirty="0" smtClean="0"/>
            <a:t>Instruído com o documento </a:t>
          </a:r>
          <a:r>
            <a:rPr lang="pt-BR" b="0" dirty="0" smtClean="0"/>
            <a:t>original.</a:t>
          </a:r>
          <a:endParaRPr lang="pt-BR" b="0" dirty="0"/>
        </a:p>
      </dgm:t>
    </dgm:pt>
    <dgm:pt modelId="{54BD9E57-71A6-480E-9BEA-0C6896B33A22}" type="parTrans" cxnId="{57ED9150-FE04-4877-9ABF-590050956630}">
      <dgm:prSet/>
      <dgm:spPr/>
      <dgm:t>
        <a:bodyPr/>
        <a:lstStyle/>
        <a:p>
          <a:endParaRPr lang="pt-BR"/>
        </a:p>
      </dgm:t>
    </dgm:pt>
    <dgm:pt modelId="{D727C9F0-B29F-4DD3-8A07-C1F85526F58E}" type="sibTrans" cxnId="{57ED9150-FE04-4877-9ABF-590050956630}">
      <dgm:prSet/>
      <dgm:spPr/>
      <dgm:t>
        <a:bodyPr/>
        <a:lstStyle/>
        <a:p>
          <a:endParaRPr lang="pt-BR"/>
        </a:p>
      </dgm:t>
    </dgm:pt>
    <dgm:pt modelId="{BA68AC02-398F-471B-96D2-BC954BAE6EC5}">
      <dgm:prSet phldrT="[Texto]"/>
      <dgm:spPr/>
      <dgm:t>
        <a:bodyPr/>
        <a:lstStyle/>
        <a:p>
          <a:r>
            <a:rPr lang="pt-BR" b="0" dirty="0" smtClean="0"/>
            <a:t>Tabelião examina aspectos formais do título (art. 9º)</a:t>
          </a:r>
          <a:endParaRPr lang="pt-BR" b="0" dirty="0"/>
        </a:p>
      </dgm:t>
    </dgm:pt>
    <dgm:pt modelId="{9119AD28-AA17-4CF2-BC48-BFB3F9E7B20B}" type="parTrans" cxnId="{CC5FFBAA-9A38-4051-8350-11E56993785D}">
      <dgm:prSet/>
      <dgm:spPr/>
      <dgm:t>
        <a:bodyPr/>
        <a:lstStyle/>
        <a:p>
          <a:endParaRPr lang="pt-BR"/>
        </a:p>
      </dgm:t>
    </dgm:pt>
    <dgm:pt modelId="{F027D16F-4098-4C45-8CE3-14840738D6AB}" type="sibTrans" cxnId="{CC5FFBAA-9A38-4051-8350-11E56993785D}">
      <dgm:prSet/>
      <dgm:spPr/>
      <dgm:t>
        <a:bodyPr/>
        <a:lstStyle/>
        <a:p>
          <a:endParaRPr lang="pt-BR"/>
        </a:p>
      </dgm:t>
    </dgm:pt>
    <dgm:pt modelId="{213D189E-B68B-4691-89E4-B2FC925B3FB8}" type="pres">
      <dgm:prSet presAssocID="{65BF5587-AB29-4A87-9F7D-B43B86F03FF7}" presName="Name0" presStyleCnt="0">
        <dgm:presLayoutVars>
          <dgm:dir/>
          <dgm:animLvl val="lvl"/>
          <dgm:resizeHandles val="exact"/>
        </dgm:presLayoutVars>
      </dgm:prSet>
      <dgm:spPr/>
      <dgm:t>
        <a:bodyPr/>
        <a:lstStyle/>
        <a:p>
          <a:endParaRPr lang="pt-BR"/>
        </a:p>
      </dgm:t>
    </dgm:pt>
    <dgm:pt modelId="{13B2323E-CC9E-4E9A-9B98-F37B1F698880}" type="pres">
      <dgm:prSet presAssocID="{BD6EFBEA-2204-469F-9C72-1A3622354943}" presName="composite" presStyleCnt="0"/>
      <dgm:spPr/>
    </dgm:pt>
    <dgm:pt modelId="{7798986D-D1B3-428C-8E77-A5007432D309}" type="pres">
      <dgm:prSet presAssocID="{BD6EFBEA-2204-469F-9C72-1A3622354943}" presName="parTx" presStyleLbl="alignNode1" presStyleIdx="0" presStyleCnt="1">
        <dgm:presLayoutVars>
          <dgm:chMax val="0"/>
          <dgm:chPref val="0"/>
          <dgm:bulletEnabled val="1"/>
        </dgm:presLayoutVars>
      </dgm:prSet>
      <dgm:spPr/>
      <dgm:t>
        <a:bodyPr/>
        <a:lstStyle/>
        <a:p>
          <a:endParaRPr lang="pt-BR"/>
        </a:p>
      </dgm:t>
    </dgm:pt>
    <dgm:pt modelId="{EBEB3698-D94E-40B6-A15F-EEBCED65B723}" type="pres">
      <dgm:prSet presAssocID="{BD6EFBEA-2204-469F-9C72-1A3622354943}" presName="desTx" presStyleLbl="alignAccFollowNode1" presStyleIdx="0" presStyleCnt="1">
        <dgm:presLayoutVars>
          <dgm:bulletEnabled val="1"/>
        </dgm:presLayoutVars>
      </dgm:prSet>
      <dgm:spPr/>
      <dgm:t>
        <a:bodyPr/>
        <a:lstStyle/>
        <a:p>
          <a:endParaRPr lang="pt-BR"/>
        </a:p>
      </dgm:t>
    </dgm:pt>
  </dgm:ptLst>
  <dgm:cxnLst>
    <dgm:cxn modelId="{E55F316F-8845-43F4-95E5-A6AF6023D161}" type="presOf" srcId="{65BF5587-AB29-4A87-9F7D-B43B86F03FF7}" destId="{213D189E-B68B-4691-89E4-B2FC925B3FB8}" srcOrd="0" destOrd="0" presId="urn:microsoft.com/office/officeart/2005/8/layout/hList1"/>
    <dgm:cxn modelId="{0BA6FA04-5EE5-4032-A6AC-E0812D214EBF}" type="presOf" srcId="{2C09D7BA-4DA0-4E01-B7E7-AEA957B416C5}" destId="{EBEB3698-D94E-40B6-A15F-EEBCED65B723}" srcOrd="0" destOrd="2" presId="urn:microsoft.com/office/officeart/2005/8/layout/hList1"/>
    <dgm:cxn modelId="{3B0E8A97-EB6E-4F38-8D8B-F5ECCD073985}" srcId="{BD6EFBEA-2204-469F-9C72-1A3622354943}" destId="{E6558C00-81D7-4432-970E-D6D9F75E214A}" srcOrd="0" destOrd="0" parTransId="{6075DCB5-4147-4D4B-AEB7-F7AEBFFA5260}" sibTransId="{E9DBD1E4-D027-48CE-ACB4-810FCD33FC3E}"/>
    <dgm:cxn modelId="{E08D857B-C386-4B09-AF89-952B26109A27}" type="presOf" srcId="{BA68AC02-398F-471B-96D2-BC954BAE6EC5}" destId="{EBEB3698-D94E-40B6-A15F-EEBCED65B723}" srcOrd="0" destOrd="4" presId="urn:microsoft.com/office/officeart/2005/8/layout/hList1"/>
    <dgm:cxn modelId="{CC5FFBAA-9A38-4051-8350-11E56993785D}" srcId="{BD6EFBEA-2204-469F-9C72-1A3622354943}" destId="{BA68AC02-398F-471B-96D2-BC954BAE6EC5}" srcOrd="4" destOrd="0" parTransId="{9119AD28-AA17-4CF2-BC48-BFB3F9E7B20B}" sibTransId="{F027D16F-4098-4C45-8CE3-14840738D6AB}"/>
    <dgm:cxn modelId="{392D0D08-698C-41F9-A71B-E3516BDBFA06}" type="presOf" srcId="{09F60024-B807-4A79-AE84-C81FEACBB61E}" destId="{EBEB3698-D94E-40B6-A15F-EEBCED65B723}" srcOrd="0" destOrd="1" presId="urn:microsoft.com/office/officeart/2005/8/layout/hList1"/>
    <dgm:cxn modelId="{57ED9150-FE04-4877-9ABF-590050956630}" srcId="{BD6EFBEA-2204-469F-9C72-1A3622354943}" destId="{FCA73FA8-7719-4D0C-8211-D5645F8DA3B7}" srcOrd="3" destOrd="0" parTransId="{54BD9E57-71A6-480E-9BEA-0C6896B33A22}" sibTransId="{D727C9F0-B29F-4DD3-8A07-C1F85526F58E}"/>
    <dgm:cxn modelId="{AD83979D-C9FA-4451-A070-22415CA32C1B}" srcId="{65BF5587-AB29-4A87-9F7D-B43B86F03FF7}" destId="{BD6EFBEA-2204-469F-9C72-1A3622354943}" srcOrd="0" destOrd="0" parTransId="{D9DF5627-0DA4-4991-86CE-BB5FCC929B5E}" sibTransId="{1E6055B2-0E5C-46D5-81EB-CB56606E6D74}"/>
    <dgm:cxn modelId="{AC4D1168-DFAB-4DC9-811E-C65D56E11C6B}" type="presOf" srcId="{FCA73FA8-7719-4D0C-8211-D5645F8DA3B7}" destId="{EBEB3698-D94E-40B6-A15F-EEBCED65B723}" srcOrd="0" destOrd="3" presId="urn:microsoft.com/office/officeart/2005/8/layout/hList1"/>
    <dgm:cxn modelId="{DC2C605C-03C2-4FDB-907D-C7D92DD51076}" srcId="{BD6EFBEA-2204-469F-9C72-1A3622354943}" destId="{2C09D7BA-4DA0-4E01-B7E7-AEA957B416C5}" srcOrd="2" destOrd="0" parTransId="{B3F3CC10-8532-4EAE-8F22-B343788C0203}" sibTransId="{BD45470F-6438-4739-92D6-3F44F2E9B87D}"/>
    <dgm:cxn modelId="{D171EA8F-850D-497B-A5B9-B2B88BA012F9}" type="presOf" srcId="{BD6EFBEA-2204-469F-9C72-1A3622354943}" destId="{7798986D-D1B3-428C-8E77-A5007432D309}" srcOrd="0" destOrd="0" presId="urn:microsoft.com/office/officeart/2005/8/layout/hList1"/>
    <dgm:cxn modelId="{9A0E5ECA-1695-4E45-893E-5576C1EB7603}" type="presOf" srcId="{E6558C00-81D7-4432-970E-D6D9F75E214A}" destId="{EBEB3698-D94E-40B6-A15F-EEBCED65B723}" srcOrd="0" destOrd="0" presId="urn:microsoft.com/office/officeart/2005/8/layout/hList1"/>
    <dgm:cxn modelId="{CD838D97-C580-43C9-96A9-490296A1E60C}" srcId="{BD6EFBEA-2204-469F-9C72-1A3622354943}" destId="{09F60024-B807-4A79-AE84-C81FEACBB61E}" srcOrd="1" destOrd="0" parTransId="{95CCA4EA-C393-4EC8-8D5D-D81848B2FFA9}" sibTransId="{F12DF665-AE52-4E8F-8BB3-F4D4EE8424D4}"/>
    <dgm:cxn modelId="{934E975C-918B-41CC-B8BA-6ED12ED0D176}" type="presParOf" srcId="{213D189E-B68B-4691-89E4-B2FC925B3FB8}" destId="{13B2323E-CC9E-4E9A-9B98-F37B1F698880}" srcOrd="0" destOrd="0" presId="urn:microsoft.com/office/officeart/2005/8/layout/hList1"/>
    <dgm:cxn modelId="{14F110DD-2AA9-442F-8404-18838FAA668C}" type="presParOf" srcId="{13B2323E-CC9E-4E9A-9B98-F37B1F698880}" destId="{7798986D-D1B3-428C-8E77-A5007432D309}" srcOrd="0" destOrd="0" presId="urn:microsoft.com/office/officeart/2005/8/layout/hList1"/>
    <dgm:cxn modelId="{0FE8E7F1-89E5-4743-935E-EA99C6F5A3B8}" type="presParOf" srcId="{13B2323E-CC9E-4E9A-9B98-F37B1F698880}" destId="{EBEB3698-D94E-40B6-A15F-EEBCED65B72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BF5587-AB29-4A87-9F7D-B43B86F03FF7}" type="doc">
      <dgm:prSet loTypeId="urn:microsoft.com/office/officeart/2005/8/layout/hList1" loCatId="list" qsTypeId="urn:microsoft.com/office/officeart/2005/8/quickstyle/simple1" qsCatId="simple" csTypeId="urn:microsoft.com/office/officeart/2005/8/colors/colorful1#5" csCatId="colorful" phldr="1"/>
      <dgm:spPr/>
      <dgm:t>
        <a:bodyPr/>
        <a:lstStyle/>
        <a:p>
          <a:endParaRPr lang="pt-BR"/>
        </a:p>
      </dgm:t>
    </dgm:pt>
    <dgm:pt modelId="{F81ECDB7-9C41-4A96-8799-C8005B66CC52}">
      <dgm:prSet phldrT="[Texto]"/>
      <dgm:spPr/>
      <dgm:t>
        <a:bodyPr/>
        <a:lstStyle/>
        <a:p>
          <a:r>
            <a:rPr lang="pt-BR" b="1" dirty="0" smtClean="0"/>
            <a:t>Intimação</a:t>
          </a:r>
          <a:endParaRPr lang="pt-BR" b="1" dirty="0"/>
        </a:p>
      </dgm:t>
    </dgm:pt>
    <dgm:pt modelId="{07B1DBA7-27AE-4DD3-9E63-57565990ADA7}" type="parTrans" cxnId="{5E2B99AA-200B-4875-9DF6-F70D17B74D31}">
      <dgm:prSet/>
      <dgm:spPr/>
      <dgm:t>
        <a:bodyPr/>
        <a:lstStyle/>
        <a:p>
          <a:endParaRPr lang="pt-BR" b="1"/>
        </a:p>
      </dgm:t>
    </dgm:pt>
    <dgm:pt modelId="{02DD3F25-D811-45F3-93F9-906010B6781B}" type="sibTrans" cxnId="{5E2B99AA-200B-4875-9DF6-F70D17B74D31}">
      <dgm:prSet/>
      <dgm:spPr/>
      <dgm:t>
        <a:bodyPr/>
        <a:lstStyle/>
        <a:p>
          <a:endParaRPr lang="pt-BR" b="1"/>
        </a:p>
      </dgm:t>
    </dgm:pt>
    <dgm:pt modelId="{49CCF676-F43F-4A7E-BB11-561327D1B97D}">
      <dgm:prSet phldrT="[Texto]"/>
      <dgm:spPr/>
      <dgm:t>
        <a:bodyPr/>
        <a:lstStyle/>
        <a:p>
          <a:r>
            <a:rPr lang="pt-BR" b="0" dirty="0" smtClean="0"/>
            <a:t>Forma livre.</a:t>
          </a:r>
          <a:endParaRPr lang="pt-BR" b="0" dirty="0"/>
        </a:p>
      </dgm:t>
    </dgm:pt>
    <dgm:pt modelId="{7BCFF8AC-FC48-4E05-9BD1-534B21A93C4C}" type="parTrans" cxnId="{30A0E80C-A3DE-4D79-A4AD-7BBA4310A77E}">
      <dgm:prSet/>
      <dgm:spPr/>
      <dgm:t>
        <a:bodyPr/>
        <a:lstStyle/>
        <a:p>
          <a:endParaRPr lang="pt-BR" b="1"/>
        </a:p>
      </dgm:t>
    </dgm:pt>
    <dgm:pt modelId="{2674BF06-A93F-41B1-BA80-21252A7D88A4}" type="sibTrans" cxnId="{30A0E80C-A3DE-4D79-A4AD-7BBA4310A77E}">
      <dgm:prSet/>
      <dgm:spPr/>
      <dgm:t>
        <a:bodyPr/>
        <a:lstStyle/>
        <a:p>
          <a:endParaRPr lang="pt-BR" b="1"/>
        </a:p>
      </dgm:t>
    </dgm:pt>
    <dgm:pt modelId="{8FE59156-E6C2-4C6B-AFB1-C2B28FDCC801}">
      <dgm:prSet phldrT="[Texto]"/>
      <dgm:spPr/>
      <dgm:t>
        <a:bodyPr/>
        <a:lstStyle/>
        <a:p>
          <a:r>
            <a:rPr lang="pt-BR" b="0" dirty="0" smtClean="0"/>
            <a:t>Recebimento deve ser comprovado através de protocolo, AR ou documento equivalente (art. 14, §1º).</a:t>
          </a:r>
          <a:endParaRPr lang="pt-BR" b="0" dirty="0"/>
        </a:p>
      </dgm:t>
    </dgm:pt>
    <dgm:pt modelId="{01DC7100-D684-4DD8-A925-4DC9E770C76A}" type="parTrans" cxnId="{4F7F5F5E-0A79-4837-A3E8-73CF28EC55AB}">
      <dgm:prSet/>
      <dgm:spPr/>
      <dgm:t>
        <a:bodyPr/>
        <a:lstStyle/>
        <a:p>
          <a:endParaRPr lang="pt-BR"/>
        </a:p>
      </dgm:t>
    </dgm:pt>
    <dgm:pt modelId="{0E849E77-F5DF-48BE-B37C-24F606DBECAF}" type="sibTrans" cxnId="{4F7F5F5E-0A79-4837-A3E8-73CF28EC55AB}">
      <dgm:prSet/>
      <dgm:spPr/>
      <dgm:t>
        <a:bodyPr/>
        <a:lstStyle/>
        <a:p>
          <a:endParaRPr lang="pt-BR"/>
        </a:p>
      </dgm:t>
    </dgm:pt>
    <dgm:pt modelId="{888C7BF2-129A-401D-85F0-3BC0118B4277}">
      <dgm:prSet phldrT="[Texto]"/>
      <dgm:spPr/>
      <dgm:t>
        <a:bodyPr/>
        <a:lstStyle/>
        <a:p>
          <a:r>
            <a:rPr lang="pt-BR" b="0" dirty="0" smtClean="0"/>
            <a:t>Intimação não precisa ser pessoal (art. 14).</a:t>
          </a:r>
          <a:endParaRPr lang="pt-BR" b="0" dirty="0"/>
        </a:p>
      </dgm:t>
    </dgm:pt>
    <dgm:pt modelId="{89EF30BD-A4F5-4C8E-A0C5-B1598BC1C94E}" type="parTrans" cxnId="{EF545C76-7413-4025-8882-4A8DE908CD60}">
      <dgm:prSet/>
      <dgm:spPr/>
      <dgm:t>
        <a:bodyPr/>
        <a:lstStyle/>
        <a:p>
          <a:endParaRPr lang="pt-BR"/>
        </a:p>
      </dgm:t>
    </dgm:pt>
    <dgm:pt modelId="{5295552A-DEC5-438C-9BD5-2292F726E461}" type="sibTrans" cxnId="{EF545C76-7413-4025-8882-4A8DE908CD60}">
      <dgm:prSet/>
      <dgm:spPr/>
      <dgm:t>
        <a:bodyPr/>
        <a:lstStyle/>
        <a:p>
          <a:endParaRPr lang="pt-BR"/>
        </a:p>
      </dgm:t>
    </dgm:pt>
    <dgm:pt modelId="{A64781F4-098E-4541-A283-823F35FABB1D}">
      <dgm:prSet phldrT="[Texto]"/>
      <dgm:spPr/>
      <dgm:t>
        <a:bodyPr/>
        <a:lstStyle/>
        <a:p>
          <a:r>
            <a:rPr lang="pt-BR" b="0" dirty="0" smtClean="0"/>
            <a:t>Pode ser feita por edital (art. 15).</a:t>
          </a:r>
          <a:endParaRPr lang="pt-BR" b="0" dirty="0"/>
        </a:p>
      </dgm:t>
    </dgm:pt>
    <dgm:pt modelId="{91C564F0-AF4A-4100-B2F2-993BD641B805}" type="parTrans" cxnId="{830495C0-AB1A-43FB-AD09-AD6AC6C29F0F}">
      <dgm:prSet/>
      <dgm:spPr/>
      <dgm:t>
        <a:bodyPr/>
        <a:lstStyle/>
        <a:p>
          <a:endParaRPr lang="pt-BR"/>
        </a:p>
      </dgm:t>
    </dgm:pt>
    <dgm:pt modelId="{747FBC15-93C3-4873-9D6E-435F5D4B161D}" type="sibTrans" cxnId="{830495C0-AB1A-43FB-AD09-AD6AC6C29F0F}">
      <dgm:prSet/>
      <dgm:spPr/>
      <dgm:t>
        <a:bodyPr/>
        <a:lstStyle/>
        <a:p>
          <a:endParaRPr lang="pt-BR"/>
        </a:p>
      </dgm:t>
    </dgm:pt>
    <dgm:pt modelId="{D47AB5B7-C7BA-488B-BD3E-8FEBCE886723}">
      <dgm:prSet phldrT="[Texto]"/>
      <dgm:spPr/>
      <dgm:t>
        <a:bodyPr/>
        <a:lstStyle/>
        <a:p>
          <a:r>
            <a:rPr lang="pt-BR" b="0" dirty="0" smtClean="0"/>
            <a:t>Prazo ao intimado: lei não estabelece, mas o protesto deve ser registrado em três dias úteis da protocolização do título (art. 12). </a:t>
          </a:r>
          <a:endParaRPr lang="pt-BR" b="0" dirty="0"/>
        </a:p>
      </dgm:t>
    </dgm:pt>
    <dgm:pt modelId="{F5867992-3279-4761-9CD1-6DB15E0FADF1}" type="parTrans" cxnId="{CD173E79-ADAA-4CE7-94C0-0E59FFB9EFA9}">
      <dgm:prSet/>
      <dgm:spPr/>
      <dgm:t>
        <a:bodyPr/>
        <a:lstStyle/>
        <a:p>
          <a:endParaRPr lang="pt-BR"/>
        </a:p>
      </dgm:t>
    </dgm:pt>
    <dgm:pt modelId="{BB861BF8-C4D9-4F76-BA53-0ABFF5C2019B}" type="sibTrans" cxnId="{CD173E79-ADAA-4CE7-94C0-0E59FFB9EFA9}">
      <dgm:prSet/>
      <dgm:spPr/>
      <dgm:t>
        <a:bodyPr/>
        <a:lstStyle/>
        <a:p>
          <a:endParaRPr lang="pt-BR"/>
        </a:p>
      </dgm:t>
    </dgm:pt>
    <dgm:pt modelId="{213D189E-B68B-4691-89E4-B2FC925B3FB8}" type="pres">
      <dgm:prSet presAssocID="{65BF5587-AB29-4A87-9F7D-B43B86F03FF7}" presName="Name0" presStyleCnt="0">
        <dgm:presLayoutVars>
          <dgm:dir/>
          <dgm:animLvl val="lvl"/>
          <dgm:resizeHandles val="exact"/>
        </dgm:presLayoutVars>
      </dgm:prSet>
      <dgm:spPr/>
      <dgm:t>
        <a:bodyPr/>
        <a:lstStyle/>
        <a:p>
          <a:endParaRPr lang="pt-BR"/>
        </a:p>
      </dgm:t>
    </dgm:pt>
    <dgm:pt modelId="{B9A1CC8A-8803-4C83-9A3C-8D27ADEF69C4}" type="pres">
      <dgm:prSet presAssocID="{F81ECDB7-9C41-4A96-8799-C8005B66CC52}" presName="composite" presStyleCnt="0"/>
      <dgm:spPr/>
    </dgm:pt>
    <dgm:pt modelId="{B778C75E-F145-40AF-AF73-8773C112985D}" type="pres">
      <dgm:prSet presAssocID="{F81ECDB7-9C41-4A96-8799-C8005B66CC52}" presName="parTx" presStyleLbl="alignNode1" presStyleIdx="0" presStyleCnt="1">
        <dgm:presLayoutVars>
          <dgm:chMax val="0"/>
          <dgm:chPref val="0"/>
          <dgm:bulletEnabled val="1"/>
        </dgm:presLayoutVars>
      </dgm:prSet>
      <dgm:spPr/>
      <dgm:t>
        <a:bodyPr/>
        <a:lstStyle/>
        <a:p>
          <a:endParaRPr lang="pt-BR"/>
        </a:p>
      </dgm:t>
    </dgm:pt>
    <dgm:pt modelId="{87C3A0EF-3F38-4F6C-AD19-D88423FB8633}" type="pres">
      <dgm:prSet presAssocID="{F81ECDB7-9C41-4A96-8799-C8005B66CC52}" presName="desTx" presStyleLbl="alignAccFollowNode1" presStyleIdx="0" presStyleCnt="1">
        <dgm:presLayoutVars>
          <dgm:bulletEnabled val="1"/>
        </dgm:presLayoutVars>
      </dgm:prSet>
      <dgm:spPr/>
      <dgm:t>
        <a:bodyPr/>
        <a:lstStyle/>
        <a:p>
          <a:endParaRPr lang="pt-BR"/>
        </a:p>
      </dgm:t>
    </dgm:pt>
  </dgm:ptLst>
  <dgm:cxnLst>
    <dgm:cxn modelId="{CD173E79-ADAA-4CE7-94C0-0E59FFB9EFA9}" srcId="{F81ECDB7-9C41-4A96-8799-C8005B66CC52}" destId="{D47AB5B7-C7BA-488B-BD3E-8FEBCE886723}" srcOrd="4" destOrd="0" parTransId="{F5867992-3279-4761-9CD1-6DB15E0FADF1}" sibTransId="{BB861BF8-C4D9-4F76-BA53-0ABFF5C2019B}"/>
    <dgm:cxn modelId="{01DB59DD-1C2D-422D-AA41-6D85B7D40DBF}" type="presOf" srcId="{888C7BF2-129A-401D-85F0-3BC0118B4277}" destId="{87C3A0EF-3F38-4F6C-AD19-D88423FB8633}" srcOrd="0" destOrd="2" presId="urn:microsoft.com/office/officeart/2005/8/layout/hList1"/>
    <dgm:cxn modelId="{830495C0-AB1A-43FB-AD09-AD6AC6C29F0F}" srcId="{F81ECDB7-9C41-4A96-8799-C8005B66CC52}" destId="{A64781F4-098E-4541-A283-823F35FABB1D}" srcOrd="3" destOrd="0" parTransId="{91C564F0-AF4A-4100-B2F2-993BD641B805}" sibTransId="{747FBC15-93C3-4873-9D6E-435F5D4B161D}"/>
    <dgm:cxn modelId="{D1CFE27A-2B28-43CA-9DB9-EA43A3A283DD}" type="presOf" srcId="{F81ECDB7-9C41-4A96-8799-C8005B66CC52}" destId="{B778C75E-F145-40AF-AF73-8773C112985D}" srcOrd="0" destOrd="0" presId="urn:microsoft.com/office/officeart/2005/8/layout/hList1"/>
    <dgm:cxn modelId="{94972062-CEBA-4D87-99F5-40748D420C88}" type="presOf" srcId="{A64781F4-098E-4541-A283-823F35FABB1D}" destId="{87C3A0EF-3F38-4F6C-AD19-D88423FB8633}" srcOrd="0" destOrd="3" presId="urn:microsoft.com/office/officeart/2005/8/layout/hList1"/>
    <dgm:cxn modelId="{DAC3B553-1410-40A0-832B-1428404293ED}" type="presOf" srcId="{8FE59156-E6C2-4C6B-AFB1-C2B28FDCC801}" destId="{87C3A0EF-3F38-4F6C-AD19-D88423FB8633}" srcOrd="0" destOrd="1" presId="urn:microsoft.com/office/officeart/2005/8/layout/hList1"/>
    <dgm:cxn modelId="{5E2B99AA-200B-4875-9DF6-F70D17B74D31}" srcId="{65BF5587-AB29-4A87-9F7D-B43B86F03FF7}" destId="{F81ECDB7-9C41-4A96-8799-C8005B66CC52}" srcOrd="0" destOrd="0" parTransId="{07B1DBA7-27AE-4DD3-9E63-57565990ADA7}" sibTransId="{02DD3F25-D811-45F3-93F9-906010B6781B}"/>
    <dgm:cxn modelId="{00EBC080-9AE6-4822-A093-6F9310D4A4AE}" type="presOf" srcId="{65BF5587-AB29-4A87-9F7D-B43B86F03FF7}" destId="{213D189E-B68B-4691-89E4-B2FC925B3FB8}" srcOrd="0" destOrd="0" presId="urn:microsoft.com/office/officeart/2005/8/layout/hList1"/>
    <dgm:cxn modelId="{EF545C76-7413-4025-8882-4A8DE908CD60}" srcId="{F81ECDB7-9C41-4A96-8799-C8005B66CC52}" destId="{888C7BF2-129A-401D-85F0-3BC0118B4277}" srcOrd="2" destOrd="0" parTransId="{89EF30BD-A4F5-4C8E-A0C5-B1598BC1C94E}" sibTransId="{5295552A-DEC5-438C-9BD5-2292F726E461}"/>
    <dgm:cxn modelId="{30A0E80C-A3DE-4D79-A4AD-7BBA4310A77E}" srcId="{F81ECDB7-9C41-4A96-8799-C8005B66CC52}" destId="{49CCF676-F43F-4A7E-BB11-561327D1B97D}" srcOrd="0" destOrd="0" parTransId="{7BCFF8AC-FC48-4E05-9BD1-534B21A93C4C}" sibTransId="{2674BF06-A93F-41B1-BA80-21252A7D88A4}"/>
    <dgm:cxn modelId="{0207ABD9-12AE-4C61-85D0-8C1DB2448B56}" type="presOf" srcId="{D47AB5B7-C7BA-488B-BD3E-8FEBCE886723}" destId="{87C3A0EF-3F38-4F6C-AD19-D88423FB8633}" srcOrd="0" destOrd="4" presId="urn:microsoft.com/office/officeart/2005/8/layout/hList1"/>
    <dgm:cxn modelId="{A84C4909-CB69-47F9-BBF8-D1F227EAA015}" type="presOf" srcId="{49CCF676-F43F-4A7E-BB11-561327D1B97D}" destId="{87C3A0EF-3F38-4F6C-AD19-D88423FB8633}" srcOrd="0" destOrd="0" presId="urn:microsoft.com/office/officeart/2005/8/layout/hList1"/>
    <dgm:cxn modelId="{4F7F5F5E-0A79-4837-A3E8-73CF28EC55AB}" srcId="{F81ECDB7-9C41-4A96-8799-C8005B66CC52}" destId="{8FE59156-E6C2-4C6B-AFB1-C2B28FDCC801}" srcOrd="1" destOrd="0" parTransId="{01DC7100-D684-4DD8-A925-4DC9E770C76A}" sibTransId="{0E849E77-F5DF-48BE-B37C-24F606DBECAF}"/>
    <dgm:cxn modelId="{2A40D290-AE30-4C56-8C5C-58DA5443D7CE}" type="presParOf" srcId="{213D189E-B68B-4691-89E4-B2FC925B3FB8}" destId="{B9A1CC8A-8803-4C83-9A3C-8D27ADEF69C4}" srcOrd="0" destOrd="0" presId="urn:microsoft.com/office/officeart/2005/8/layout/hList1"/>
    <dgm:cxn modelId="{AEE9945C-5107-42D2-B13E-00EBB07CF181}" type="presParOf" srcId="{B9A1CC8A-8803-4C83-9A3C-8D27ADEF69C4}" destId="{B778C75E-F145-40AF-AF73-8773C112985D}" srcOrd="0" destOrd="0" presId="urn:microsoft.com/office/officeart/2005/8/layout/hList1"/>
    <dgm:cxn modelId="{33862B16-025E-40BD-B6EE-55B442176BE6}" type="presParOf" srcId="{B9A1CC8A-8803-4C83-9A3C-8D27ADEF69C4}" destId="{87C3A0EF-3F38-4F6C-AD19-D88423FB863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BF5587-AB29-4A87-9F7D-B43B86F03FF7}" type="doc">
      <dgm:prSet loTypeId="urn:microsoft.com/office/officeart/2005/8/layout/hList1" loCatId="list" qsTypeId="urn:microsoft.com/office/officeart/2005/8/quickstyle/simple1" qsCatId="simple" csTypeId="urn:microsoft.com/office/officeart/2005/8/colors/colorful1#5" csCatId="colorful" phldr="1"/>
      <dgm:spPr/>
      <dgm:t>
        <a:bodyPr/>
        <a:lstStyle/>
        <a:p>
          <a:endParaRPr lang="pt-BR"/>
        </a:p>
      </dgm:t>
    </dgm:pt>
    <dgm:pt modelId="{848A1EDC-19FE-4F3E-A6DB-4B688622FD7E}">
      <dgm:prSet phldrT="[Texto]"/>
      <dgm:spPr/>
      <dgm:t>
        <a:bodyPr/>
        <a:lstStyle/>
        <a:p>
          <a:r>
            <a:rPr lang="pt-BR" b="1" dirty="0" smtClean="0"/>
            <a:t>Lavratura do Protesto</a:t>
          </a:r>
          <a:endParaRPr lang="pt-BR" b="1" dirty="0"/>
        </a:p>
      </dgm:t>
    </dgm:pt>
    <dgm:pt modelId="{C33593A5-D096-4EDE-9678-462574DF6980}" type="parTrans" cxnId="{11F76BAA-CE5F-4872-B92F-4E94E2850D69}">
      <dgm:prSet/>
      <dgm:spPr/>
      <dgm:t>
        <a:bodyPr/>
        <a:lstStyle/>
        <a:p>
          <a:endParaRPr lang="pt-BR" b="1"/>
        </a:p>
      </dgm:t>
    </dgm:pt>
    <dgm:pt modelId="{826F6050-5926-49D5-8287-3BC1A0895BB6}" type="sibTrans" cxnId="{11F76BAA-CE5F-4872-B92F-4E94E2850D69}">
      <dgm:prSet/>
      <dgm:spPr/>
      <dgm:t>
        <a:bodyPr/>
        <a:lstStyle/>
        <a:p>
          <a:endParaRPr lang="pt-BR" b="1"/>
        </a:p>
      </dgm:t>
    </dgm:pt>
    <dgm:pt modelId="{6C7E37EE-08D4-4E56-A839-5EE6B1AE9809}">
      <dgm:prSet phldrT="[Texto]"/>
      <dgm:spPr/>
      <dgm:t>
        <a:bodyPr/>
        <a:lstStyle/>
        <a:p>
          <a:r>
            <a:rPr lang="pt-BR" b="0" dirty="0" smtClean="0"/>
            <a:t>Não será lavrado se dentro do prazo da intimação ocorrer pagamento, aceitação ou devolução do título.</a:t>
          </a:r>
          <a:endParaRPr lang="pt-BR" b="0" dirty="0"/>
        </a:p>
      </dgm:t>
    </dgm:pt>
    <dgm:pt modelId="{EFD881FB-312A-455A-A4F7-B5A31A729E83}" type="parTrans" cxnId="{4092E271-14E1-47E5-BFF5-60B67FDDB2FB}">
      <dgm:prSet/>
      <dgm:spPr/>
      <dgm:t>
        <a:bodyPr/>
        <a:lstStyle/>
        <a:p>
          <a:endParaRPr lang="pt-BR" b="1"/>
        </a:p>
      </dgm:t>
    </dgm:pt>
    <dgm:pt modelId="{26597FAE-E0EC-4C50-9ADE-39C858367C20}" type="sibTrans" cxnId="{4092E271-14E1-47E5-BFF5-60B67FDDB2FB}">
      <dgm:prSet/>
      <dgm:spPr/>
      <dgm:t>
        <a:bodyPr/>
        <a:lstStyle/>
        <a:p>
          <a:endParaRPr lang="pt-BR" b="1"/>
        </a:p>
      </dgm:t>
    </dgm:pt>
    <dgm:pt modelId="{C5AFBF50-0ACA-457B-98EA-13CDFA2A3D6C}">
      <dgm:prSet phldrT="[Texto]"/>
      <dgm:spPr/>
      <dgm:t>
        <a:bodyPr/>
        <a:lstStyle/>
        <a:p>
          <a:r>
            <a:rPr lang="pt-BR" b="0" dirty="0" smtClean="0"/>
            <a:t>Não ocorridas as hipóteses acima, o protesto será lavrado e deve conter os requisitos do art. 22.</a:t>
          </a:r>
          <a:endParaRPr lang="pt-BR" b="0" dirty="0"/>
        </a:p>
      </dgm:t>
    </dgm:pt>
    <dgm:pt modelId="{EBC2D873-A3A3-42E5-82DE-5BAD6C656B95}" type="parTrans" cxnId="{9F518359-3757-438B-B465-8CD1FC2A1DAF}">
      <dgm:prSet/>
      <dgm:spPr/>
      <dgm:t>
        <a:bodyPr/>
        <a:lstStyle/>
        <a:p>
          <a:endParaRPr lang="pt-BR"/>
        </a:p>
      </dgm:t>
    </dgm:pt>
    <dgm:pt modelId="{62350104-20B0-44C6-8B03-D203569E6184}" type="sibTrans" cxnId="{9F518359-3757-438B-B465-8CD1FC2A1DAF}">
      <dgm:prSet/>
      <dgm:spPr/>
      <dgm:t>
        <a:bodyPr/>
        <a:lstStyle/>
        <a:p>
          <a:endParaRPr lang="pt-BR"/>
        </a:p>
      </dgm:t>
    </dgm:pt>
    <dgm:pt modelId="{7306651A-B5B5-400D-87F0-A21F3B0FC367}">
      <dgm:prSet phldrT="[Texto]"/>
      <dgm:spPr/>
      <dgm:t>
        <a:bodyPr/>
        <a:lstStyle/>
        <a:p>
          <a:r>
            <a:rPr lang="pt-BR" b="0" dirty="0" smtClean="0"/>
            <a:t>Representa prova solene do fato que se queria demonstrar.</a:t>
          </a:r>
          <a:endParaRPr lang="pt-BR" b="0" dirty="0"/>
        </a:p>
      </dgm:t>
    </dgm:pt>
    <dgm:pt modelId="{854C273F-2442-4491-9B06-0E55F9CCD943}" type="parTrans" cxnId="{5395B673-4958-4915-B616-4F1CA88EE191}">
      <dgm:prSet/>
      <dgm:spPr/>
      <dgm:t>
        <a:bodyPr/>
        <a:lstStyle/>
        <a:p>
          <a:endParaRPr lang="pt-BR"/>
        </a:p>
      </dgm:t>
    </dgm:pt>
    <dgm:pt modelId="{F501DCF5-4857-483D-8AA1-A386F21E1B95}" type="sibTrans" cxnId="{5395B673-4958-4915-B616-4F1CA88EE191}">
      <dgm:prSet/>
      <dgm:spPr/>
      <dgm:t>
        <a:bodyPr/>
        <a:lstStyle/>
        <a:p>
          <a:endParaRPr lang="pt-BR"/>
        </a:p>
      </dgm:t>
    </dgm:pt>
    <dgm:pt modelId="{213D189E-B68B-4691-89E4-B2FC925B3FB8}" type="pres">
      <dgm:prSet presAssocID="{65BF5587-AB29-4A87-9F7D-B43B86F03FF7}" presName="Name0" presStyleCnt="0">
        <dgm:presLayoutVars>
          <dgm:dir/>
          <dgm:animLvl val="lvl"/>
          <dgm:resizeHandles val="exact"/>
        </dgm:presLayoutVars>
      </dgm:prSet>
      <dgm:spPr/>
      <dgm:t>
        <a:bodyPr/>
        <a:lstStyle/>
        <a:p>
          <a:endParaRPr lang="pt-BR"/>
        </a:p>
      </dgm:t>
    </dgm:pt>
    <dgm:pt modelId="{8E55EC34-B81D-4448-B911-CF7230964BF6}" type="pres">
      <dgm:prSet presAssocID="{848A1EDC-19FE-4F3E-A6DB-4B688622FD7E}" presName="composite" presStyleCnt="0"/>
      <dgm:spPr/>
    </dgm:pt>
    <dgm:pt modelId="{AB1E6367-DBE2-4810-AD1C-F00A5061DB9C}" type="pres">
      <dgm:prSet presAssocID="{848A1EDC-19FE-4F3E-A6DB-4B688622FD7E}" presName="parTx" presStyleLbl="alignNode1" presStyleIdx="0" presStyleCnt="1">
        <dgm:presLayoutVars>
          <dgm:chMax val="0"/>
          <dgm:chPref val="0"/>
          <dgm:bulletEnabled val="1"/>
        </dgm:presLayoutVars>
      </dgm:prSet>
      <dgm:spPr/>
      <dgm:t>
        <a:bodyPr/>
        <a:lstStyle/>
        <a:p>
          <a:endParaRPr lang="pt-BR"/>
        </a:p>
      </dgm:t>
    </dgm:pt>
    <dgm:pt modelId="{BDCBB918-D2B8-4A39-9BEF-9C7D927D5AB4}" type="pres">
      <dgm:prSet presAssocID="{848A1EDC-19FE-4F3E-A6DB-4B688622FD7E}" presName="desTx" presStyleLbl="alignAccFollowNode1" presStyleIdx="0" presStyleCnt="1">
        <dgm:presLayoutVars>
          <dgm:bulletEnabled val="1"/>
        </dgm:presLayoutVars>
      </dgm:prSet>
      <dgm:spPr/>
      <dgm:t>
        <a:bodyPr/>
        <a:lstStyle/>
        <a:p>
          <a:endParaRPr lang="pt-BR"/>
        </a:p>
      </dgm:t>
    </dgm:pt>
  </dgm:ptLst>
  <dgm:cxnLst>
    <dgm:cxn modelId="{C8B45DB5-CB7E-4C68-B78B-4751DADE69C2}" type="presOf" srcId="{6C7E37EE-08D4-4E56-A839-5EE6B1AE9809}" destId="{BDCBB918-D2B8-4A39-9BEF-9C7D927D5AB4}" srcOrd="0" destOrd="0" presId="urn:microsoft.com/office/officeart/2005/8/layout/hList1"/>
    <dgm:cxn modelId="{CD2FB7ED-B363-4524-ACD6-B2DA45C46FDB}" type="presOf" srcId="{7306651A-B5B5-400D-87F0-A21F3B0FC367}" destId="{BDCBB918-D2B8-4A39-9BEF-9C7D927D5AB4}" srcOrd="0" destOrd="2" presId="urn:microsoft.com/office/officeart/2005/8/layout/hList1"/>
    <dgm:cxn modelId="{9F518359-3757-438B-B465-8CD1FC2A1DAF}" srcId="{848A1EDC-19FE-4F3E-A6DB-4B688622FD7E}" destId="{C5AFBF50-0ACA-457B-98EA-13CDFA2A3D6C}" srcOrd="1" destOrd="0" parTransId="{EBC2D873-A3A3-42E5-82DE-5BAD6C656B95}" sibTransId="{62350104-20B0-44C6-8B03-D203569E6184}"/>
    <dgm:cxn modelId="{9362E804-4316-4B47-801C-47E190FCFFCD}" type="presOf" srcId="{848A1EDC-19FE-4F3E-A6DB-4B688622FD7E}" destId="{AB1E6367-DBE2-4810-AD1C-F00A5061DB9C}" srcOrd="0" destOrd="0" presId="urn:microsoft.com/office/officeart/2005/8/layout/hList1"/>
    <dgm:cxn modelId="{5395B673-4958-4915-B616-4F1CA88EE191}" srcId="{848A1EDC-19FE-4F3E-A6DB-4B688622FD7E}" destId="{7306651A-B5B5-400D-87F0-A21F3B0FC367}" srcOrd="2" destOrd="0" parTransId="{854C273F-2442-4491-9B06-0E55F9CCD943}" sibTransId="{F501DCF5-4857-483D-8AA1-A386F21E1B95}"/>
    <dgm:cxn modelId="{FF9ADC33-730F-4A1F-8768-9CC776D0A582}" type="presOf" srcId="{65BF5587-AB29-4A87-9F7D-B43B86F03FF7}" destId="{213D189E-B68B-4691-89E4-B2FC925B3FB8}" srcOrd="0" destOrd="0" presId="urn:microsoft.com/office/officeart/2005/8/layout/hList1"/>
    <dgm:cxn modelId="{3B32E3EB-74BB-4B93-94F3-3F0751B038B5}" type="presOf" srcId="{C5AFBF50-0ACA-457B-98EA-13CDFA2A3D6C}" destId="{BDCBB918-D2B8-4A39-9BEF-9C7D927D5AB4}" srcOrd="0" destOrd="1" presId="urn:microsoft.com/office/officeart/2005/8/layout/hList1"/>
    <dgm:cxn modelId="{4092E271-14E1-47E5-BFF5-60B67FDDB2FB}" srcId="{848A1EDC-19FE-4F3E-A6DB-4B688622FD7E}" destId="{6C7E37EE-08D4-4E56-A839-5EE6B1AE9809}" srcOrd="0" destOrd="0" parTransId="{EFD881FB-312A-455A-A4F7-B5A31A729E83}" sibTransId="{26597FAE-E0EC-4C50-9ADE-39C858367C20}"/>
    <dgm:cxn modelId="{11F76BAA-CE5F-4872-B92F-4E94E2850D69}" srcId="{65BF5587-AB29-4A87-9F7D-B43B86F03FF7}" destId="{848A1EDC-19FE-4F3E-A6DB-4B688622FD7E}" srcOrd="0" destOrd="0" parTransId="{C33593A5-D096-4EDE-9678-462574DF6980}" sibTransId="{826F6050-5926-49D5-8287-3BC1A0895BB6}"/>
    <dgm:cxn modelId="{9CC72E4A-A0B6-41D7-96B5-B429FA7CA035}" type="presParOf" srcId="{213D189E-B68B-4691-89E4-B2FC925B3FB8}" destId="{8E55EC34-B81D-4448-B911-CF7230964BF6}" srcOrd="0" destOrd="0" presId="urn:microsoft.com/office/officeart/2005/8/layout/hList1"/>
    <dgm:cxn modelId="{B89FAD59-1C58-4972-9AF6-4706328C7043}" type="presParOf" srcId="{8E55EC34-B81D-4448-B911-CF7230964BF6}" destId="{AB1E6367-DBE2-4810-AD1C-F00A5061DB9C}" srcOrd="0" destOrd="0" presId="urn:microsoft.com/office/officeart/2005/8/layout/hList1"/>
    <dgm:cxn modelId="{92AFECF3-C987-4F25-A530-0A122A3CD923}" type="presParOf" srcId="{8E55EC34-B81D-4448-B911-CF7230964BF6}" destId="{BDCBB918-D2B8-4A39-9BEF-9C7D927D5AB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8986D-D1B3-428C-8E77-A5007432D309}">
      <dsp:nvSpPr>
        <dsp:cNvPr id="0" name=""/>
        <dsp:cNvSpPr/>
      </dsp:nvSpPr>
      <dsp:spPr>
        <a:xfrm>
          <a:off x="0" y="294163"/>
          <a:ext cx="7920880" cy="9792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lvl="0" algn="ctr" defTabSz="1511300">
            <a:lnSpc>
              <a:spcPct val="90000"/>
            </a:lnSpc>
            <a:spcBef>
              <a:spcPct val="0"/>
            </a:spcBef>
            <a:spcAft>
              <a:spcPct val="35000"/>
            </a:spcAft>
          </a:pPr>
          <a:r>
            <a:rPr lang="pt-BR" sz="3400" b="1" kern="1200" dirty="0" smtClean="0"/>
            <a:t>Pedido</a:t>
          </a:r>
          <a:endParaRPr lang="pt-BR" sz="3400" b="1" kern="1200" dirty="0"/>
        </a:p>
      </dsp:txBody>
      <dsp:txXfrm>
        <a:off x="0" y="294163"/>
        <a:ext cx="7920880" cy="979200"/>
      </dsp:txXfrm>
    </dsp:sp>
    <dsp:sp modelId="{EBEB3698-D94E-40B6-A15F-EEBCED65B723}">
      <dsp:nvSpPr>
        <dsp:cNvPr id="0" name=""/>
        <dsp:cNvSpPr/>
      </dsp:nvSpPr>
      <dsp:spPr>
        <a:xfrm>
          <a:off x="0" y="1273363"/>
          <a:ext cx="7920880" cy="457317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pt-BR" sz="3400" b="0" kern="1200" dirty="0" smtClean="0"/>
            <a:t>Tabelião não age de ofício.</a:t>
          </a:r>
          <a:endParaRPr lang="pt-BR" sz="3400" b="0" kern="1200" dirty="0"/>
        </a:p>
        <a:p>
          <a:pPr marL="285750" lvl="1" indent="-285750" algn="l" defTabSz="1511300">
            <a:lnSpc>
              <a:spcPct val="90000"/>
            </a:lnSpc>
            <a:spcBef>
              <a:spcPct val="0"/>
            </a:spcBef>
            <a:spcAft>
              <a:spcPct val="15000"/>
            </a:spcAft>
            <a:buChar char="••"/>
          </a:pPr>
          <a:r>
            <a:rPr lang="pt-BR" sz="3400" b="0" kern="1200" dirty="0" smtClean="0"/>
            <a:t>Qualquer detentor do título pode apresentá-lo ao cartório.</a:t>
          </a:r>
          <a:endParaRPr lang="pt-BR" sz="3400" b="0" kern="1200" dirty="0"/>
        </a:p>
        <a:p>
          <a:pPr marL="285750" lvl="1" indent="-285750" algn="l" defTabSz="1511300">
            <a:lnSpc>
              <a:spcPct val="90000"/>
            </a:lnSpc>
            <a:spcBef>
              <a:spcPct val="0"/>
            </a:spcBef>
            <a:spcAft>
              <a:spcPct val="15000"/>
            </a:spcAft>
            <a:buChar char="••"/>
          </a:pPr>
          <a:r>
            <a:rPr lang="pt-BR" sz="3400" b="0" kern="1200" dirty="0" smtClean="0"/>
            <a:t>Dirigido ao competente cartório: Tabelionato de protesto (art. 7º)</a:t>
          </a:r>
          <a:endParaRPr lang="pt-BR" sz="3400" b="0" kern="1200" dirty="0"/>
        </a:p>
        <a:p>
          <a:pPr marL="285750" lvl="1" indent="-285750" algn="l" defTabSz="1511300">
            <a:lnSpc>
              <a:spcPct val="90000"/>
            </a:lnSpc>
            <a:spcBef>
              <a:spcPct val="0"/>
            </a:spcBef>
            <a:spcAft>
              <a:spcPct val="15000"/>
            </a:spcAft>
            <a:buChar char="••"/>
          </a:pPr>
          <a:r>
            <a:rPr lang="pt-BR" sz="3400" b="0" kern="1200" dirty="0" smtClean="0"/>
            <a:t>Instruído com o documento </a:t>
          </a:r>
          <a:r>
            <a:rPr lang="pt-BR" sz="3400" b="0" kern="1200" dirty="0" smtClean="0"/>
            <a:t>original.</a:t>
          </a:r>
          <a:endParaRPr lang="pt-BR" sz="3400" b="0" kern="1200" dirty="0"/>
        </a:p>
        <a:p>
          <a:pPr marL="285750" lvl="1" indent="-285750" algn="l" defTabSz="1511300">
            <a:lnSpc>
              <a:spcPct val="90000"/>
            </a:lnSpc>
            <a:spcBef>
              <a:spcPct val="0"/>
            </a:spcBef>
            <a:spcAft>
              <a:spcPct val="15000"/>
            </a:spcAft>
            <a:buChar char="••"/>
          </a:pPr>
          <a:r>
            <a:rPr lang="pt-BR" sz="3400" b="0" kern="1200" dirty="0" smtClean="0"/>
            <a:t>Tabelião examina aspectos formais do título (art. 9º)</a:t>
          </a:r>
          <a:endParaRPr lang="pt-BR" sz="3400" b="0" kern="1200" dirty="0"/>
        </a:p>
      </dsp:txBody>
      <dsp:txXfrm>
        <a:off x="0" y="1273363"/>
        <a:ext cx="7920880" cy="45731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8C75E-F145-40AF-AF73-8773C112985D}">
      <dsp:nvSpPr>
        <dsp:cNvPr id="0" name=""/>
        <dsp:cNvSpPr/>
      </dsp:nvSpPr>
      <dsp:spPr>
        <a:xfrm>
          <a:off x="0" y="3148"/>
          <a:ext cx="7920880" cy="864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pt-BR" sz="3000" b="1" kern="1200" dirty="0" smtClean="0"/>
            <a:t>Intimação</a:t>
          </a:r>
          <a:endParaRPr lang="pt-BR" sz="3000" b="1" kern="1200" dirty="0"/>
        </a:p>
      </dsp:txBody>
      <dsp:txXfrm>
        <a:off x="0" y="3148"/>
        <a:ext cx="7920880" cy="864000"/>
      </dsp:txXfrm>
    </dsp:sp>
    <dsp:sp modelId="{87C3A0EF-3F38-4F6C-AD19-D88423FB8633}">
      <dsp:nvSpPr>
        <dsp:cNvPr id="0" name=""/>
        <dsp:cNvSpPr/>
      </dsp:nvSpPr>
      <dsp:spPr>
        <a:xfrm>
          <a:off x="0" y="867148"/>
          <a:ext cx="7920880" cy="527040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pt-BR" sz="3000" b="0" kern="1200" dirty="0" smtClean="0"/>
            <a:t>Forma livre.</a:t>
          </a:r>
          <a:endParaRPr lang="pt-BR" sz="3000" b="0" kern="1200" dirty="0"/>
        </a:p>
        <a:p>
          <a:pPr marL="285750" lvl="1" indent="-285750" algn="l" defTabSz="1333500">
            <a:lnSpc>
              <a:spcPct val="90000"/>
            </a:lnSpc>
            <a:spcBef>
              <a:spcPct val="0"/>
            </a:spcBef>
            <a:spcAft>
              <a:spcPct val="15000"/>
            </a:spcAft>
            <a:buChar char="••"/>
          </a:pPr>
          <a:r>
            <a:rPr lang="pt-BR" sz="3000" b="0" kern="1200" dirty="0" smtClean="0"/>
            <a:t>Recebimento deve ser comprovado através de protocolo, AR ou documento equivalente (art. 14, §1º).</a:t>
          </a:r>
          <a:endParaRPr lang="pt-BR" sz="3000" b="0" kern="1200" dirty="0"/>
        </a:p>
        <a:p>
          <a:pPr marL="285750" lvl="1" indent="-285750" algn="l" defTabSz="1333500">
            <a:lnSpc>
              <a:spcPct val="90000"/>
            </a:lnSpc>
            <a:spcBef>
              <a:spcPct val="0"/>
            </a:spcBef>
            <a:spcAft>
              <a:spcPct val="15000"/>
            </a:spcAft>
            <a:buChar char="••"/>
          </a:pPr>
          <a:r>
            <a:rPr lang="pt-BR" sz="3000" b="0" kern="1200" dirty="0" smtClean="0"/>
            <a:t>Intimação não precisa ser pessoal (art. 14).</a:t>
          </a:r>
          <a:endParaRPr lang="pt-BR" sz="3000" b="0" kern="1200" dirty="0"/>
        </a:p>
        <a:p>
          <a:pPr marL="285750" lvl="1" indent="-285750" algn="l" defTabSz="1333500">
            <a:lnSpc>
              <a:spcPct val="90000"/>
            </a:lnSpc>
            <a:spcBef>
              <a:spcPct val="0"/>
            </a:spcBef>
            <a:spcAft>
              <a:spcPct val="15000"/>
            </a:spcAft>
            <a:buChar char="••"/>
          </a:pPr>
          <a:r>
            <a:rPr lang="pt-BR" sz="3000" b="0" kern="1200" dirty="0" smtClean="0"/>
            <a:t>Pode ser feita por edital (art. 15).</a:t>
          </a:r>
          <a:endParaRPr lang="pt-BR" sz="3000" b="0" kern="1200" dirty="0"/>
        </a:p>
        <a:p>
          <a:pPr marL="285750" lvl="1" indent="-285750" algn="l" defTabSz="1333500">
            <a:lnSpc>
              <a:spcPct val="90000"/>
            </a:lnSpc>
            <a:spcBef>
              <a:spcPct val="0"/>
            </a:spcBef>
            <a:spcAft>
              <a:spcPct val="15000"/>
            </a:spcAft>
            <a:buChar char="••"/>
          </a:pPr>
          <a:r>
            <a:rPr lang="pt-BR" sz="3000" b="0" kern="1200" dirty="0" smtClean="0"/>
            <a:t>Prazo ao intimado: lei não estabelece, mas o protesto deve ser registrado em três dias úteis da protocolização do título (art. 12). </a:t>
          </a:r>
          <a:endParaRPr lang="pt-BR" sz="3000" b="0" kern="1200" dirty="0"/>
        </a:p>
      </dsp:txBody>
      <dsp:txXfrm>
        <a:off x="0" y="867148"/>
        <a:ext cx="7920880" cy="5270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E6367-DBE2-4810-AD1C-F00A5061DB9C}">
      <dsp:nvSpPr>
        <dsp:cNvPr id="0" name=""/>
        <dsp:cNvSpPr/>
      </dsp:nvSpPr>
      <dsp:spPr>
        <a:xfrm>
          <a:off x="0" y="68399"/>
          <a:ext cx="7920880" cy="1008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pt-BR" sz="3500" b="1" kern="1200" dirty="0" smtClean="0"/>
            <a:t>Lavratura do Protesto</a:t>
          </a:r>
          <a:endParaRPr lang="pt-BR" sz="3500" b="1" kern="1200" dirty="0"/>
        </a:p>
      </dsp:txBody>
      <dsp:txXfrm>
        <a:off x="0" y="68399"/>
        <a:ext cx="7920880" cy="1008000"/>
      </dsp:txXfrm>
    </dsp:sp>
    <dsp:sp modelId="{BDCBB918-D2B8-4A39-9BEF-9C7D927D5AB4}">
      <dsp:nvSpPr>
        <dsp:cNvPr id="0" name=""/>
        <dsp:cNvSpPr/>
      </dsp:nvSpPr>
      <dsp:spPr>
        <a:xfrm>
          <a:off x="0" y="1076399"/>
          <a:ext cx="7920880" cy="499589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pt-BR" sz="3500" b="0" kern="1200" dirty="0" smtClean="0"/>
            <a:t>Não será lavrado se dentro do prazo da intimação ocorrer pagamento, aceitação ou devolução do título.</a:t>
          </a:r>
          <a:endParaRPr lang="pt-BR" sz="3500" b="0" kern="1200" dirty="0"/>
        </a:p>
        <a:p>
          <a:pPr marL="285750" lvl="1" indent="-285750" algn="l" defTabSz="1555750">
            <a:lnSpc>
              <a:spcPct val="90000"/>
            </a:lnSpc>
            <a:spcBef>
              <a:spcPct val="0"/>
            </a:spcBef>
            <a:spcAft>
              <a:spcPct val="15000"/>
            </a:spcAft>
            <a:buChar char="••"/>
          </a:pPr>
          <a:r>
            <a:rPr lang="pt-BR" sz="3500" b="0" kern="1200" dirty="0" smtClean="0"/>
            <a:t>Não ocorridas as hipóteses acima, o protesto será lavrado e deve conter os requisitos do art. 22.</a:t>
          </a:r>
          <a:endParaRPr lang="pt-BR" sz="3500" b="0" kern="1200" dirty="0"/>
        </a:p>
        <a:p>
          <a:pPr marL="285750" lvl="1" indent="-285750" algn="l" defTabSz="1555750">
            <a:lnSpc>
              <a:spcPct val="90000"/>
            </a:lnSpc>
            <a:spcBef>
              <a:spcPct val="0"/>
            </a:spcBef>
            <a:spcAft>
              <a:spcPct val="15000"/>
            </a:spcAft>
            <a:buChar char="••"/>
          </a:pPr>
          <a:r>
            <a:rPr lang="pt-BR" sz="3500" b="0" kern="1200" dirty="0" smtClean="0"/>
            <a:t>Representa prova solene do fato que se queria demonstrar.</a:t>
          </a:r>
          <a:endParaRPr lang="pt-BR" sz="3500" b="0" kern="1200" dirty="0"/>
        </a:p>
      </dsp:txBody>
      <dsp:txXfrm>
        <a:off x="0" y="1076399"/>
        <a:ext cx="7920880" cy="49958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tângu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tângu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tângu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tângu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Conector reto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1" name="Conector reto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2" name="Conector reto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Conector reto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4" name="Conector reto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5" name="Conector reto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6" name="Retângulo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7" name="Elipse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8" name="Elipse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9" name="Elipse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0" name="Elipse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1" name="Elipse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Título 7"/>
          <p:cNvSpPr>
            <a:spLocks noGrp="1"/>
          </p:cNvSpPr>
          <p:nvPr>
            <p:ph type="ctrTitle"/>
          </p:nvPr>
        </p:nvSpPr>
        <p:spPr>
          <a:xfrm>
            <a:off x="2286000" y="3124200"/>
            <a:ext cx="6172200" cy="1894362"/>
          </a:xfrm>
        </p:spPr>
        <p:txBody>
          <a:bodyPr/>
          <a:lstStyle>
            <a:lvl1pPr>
              <a:defRPr b="1"/>
            </a:lvl1pPr>
          </a:lstStyle>
          <a:p>
            <a:r>
              <a:rPr lang="pt-BR" smtClean="0"/>
              <a:t>Clique para editar o estilo do título mestre</a:t>
            </a:r>
            <a:endParaRPr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22" name="Espaço Reservado para Data 27"/>
          <p:cNvSpPr>
            <a:spLocks noGrp="1"/>
          </p:cNvSpPr>
          <p:nvPr>
            <p:ph type="dt" sz="half" idx="10"/>
          </p:nvPr>
        </p:nvSpPr>
        <p:spPr bwMode="auto">
          <a:xfrm rot="5400000">
            <a:off x="7764463" y="1174750"/>
            <a:ext cx="2286000" cy="381000"/>
          </a:xfrm>
        </p:spPr>
        <p:txBody>
          <a:bodyPr/>
          <a:lstStyle>
            <a:lvl1pPr>
              <a:defRPr/>
            </a:lvl1pPr>
          </a:lstStyle>
          <a:p>
            <a:pPr>
              <a:defRPr/>
            </a:pPr>
            <a:fld id="{265BCF78-4829-47DC-BD5F-5CBEA36ABA8A}" type="datetime1">
              <a:rPr lang="pt-BR" smtClean="0">
                <a:solidFill>
                  <a:srgbClr val="575F6D"/>
                </a:solidFill>
              </a:rPr>
              <a:pPr>
                <a:defRPr/>
              </a:pPr>
              <a:t>13/10/2016</a:t>
            </a:fld>
            <a:endParaRPr lang="pt-BR">
              <a:solidFill>
                <a:srgbClr val="575F6D"/>
              </a:solidFill>
            </a:endParaRPr>
          </a:p>
        </p:txBody>
      </p:sp>
      <p:sp>
        <p:nvSpPr>
          <p:cNvPr id="23" name="Espaço Reservado para Rodapé 16"/>
          <p:cNvSpPr>
            <a:spLocks noGrp="1"/>
          </p:cNvSpPr>
          <p:nvPr>
            <p:ph type="ftr" sz="quarter" idx="11"/>
          </p:nvPr>
        </p:nvSpPr>
        <p:spPr bwMode="auto">
          <a:xfrm rot="5400000">
            <a:off x="7077076" y="4181475"/>
            <a:ext cx="3657600" cy="384175"/>
          </a:xfrm>
        </p:spPr>
        <p:txBody>
          <a:bodyPr/>
          <a:lstStyle>
            <a:lvl1pPr>
              <a:defRPr/>
            </a:lvl1pPr>
          </a:lstStyle>
          <a:p>
            <a:pPr>
              <a:defRPr/>
            </a:pPr>
            <a:r>
              <a:rPr lang="pt-BR" smtClean="0">
                <a:solidFill>
                  <a:srgbClr val="575F6D"/>
                </a:solidFill>
              </a:rPr>
              <a:t>www.pontodosaber313313juridico.com</a:t>
            </a:r>
            <a:endParaRPr lang="pt-BR">
              <a:solidFill>
                <a:srgbClr val="575F6D"/>
              </a:solidFill>
            </a:endParaRPr>
          </a:p>
        </p:txBody>
      </p:sp>
      <p:sp>
        <p:nvSpPr>
          <p:cNvPr id="24" name="Espaço Reservado para Número de Slide 28"/>
          <p:cNvSpPr>
            <a:spLocks noGrp="1"/>
          </p:cNvSpPr>
          <p:nvPr>
            <p:ph type="sldNum" sz="quarter" idx="12"/>
          </p:nvPr>
        </p:nvSpPr>
        <p:spPr bwMode="auto">
          <a:xfrm>
            <a:off x="1325563" y="4929188"/>
            <a:ext cx="609600" cy="517525"/>
          </a:xfrm>
        </p:spPr>
        <p:txBody>
          <a:bodyPr/>
          <a:lstStyle>
            <a:lvl1pPr>
              <a:defRPr/>
            </a:lvl1pPr>
          </a:lstStyle>
          <a:p>
            <a:pPr>
              <a:defRPr/>
            </a:pPr>
            <a:fld id="{C619EF14-CC13-42DA-AEE8-E1FAF539F50E}" type="slidenum">
              <a:rPr lang="pt-BR"/>
              <a:pPr>
                <a:defRPr/>
              </a:pPr>
              <a:t>‹nº›</a:t>
            </a:fld>
            <a:endParaRPr lang="pt-BR"/>
          </a:p>
        </p:txBody>
      </p:sp>
    </p:spTree>
    <p:extLst>
      <p:ext uri="{BB962C8B-B14F-4D97-AF65-F5344CB8AC3E}">
        <p14:creationId xmlns:p14="http://schemas.microsoft.com/office/powerpoint/2010/main" val="16737731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3B3DB4AE-0F52-4190-BDEE-300A9EC46BEE}" type="datetime1">
              <a:rPr lang="pt-BR" smtClean="0">
                <a:solidFill>
                  <a:srgbClr val="575F6D"/>
                </a:solidFill>
              </a:rPr>
              <a:pPr>
                <a:defRPr/>
              </a:pPr>
              <a:t>13/10/2016</a:t>
            </a:fld>
            <a:endParaRPr lang="pt-BR">
              <a:solidFill>
                <a:srgbClr val="575F6D"/>
              </a:solidFill>
            </a:endParaRPr>
          </a:p>
        </p:txBody>
      </p:sp>
      <p:sp>
        <p:nvSpPr>
          <p:cNvPr id="5" name="Espaço Reservado para Rodapé 2"/>
          <p:cNvSpPr>
            <a:spLocks noGrp="1"/>
          </p:cNvSpPr>
          <p:nvPr>
            <p:ph type="ftr" sz="quarter" idx="11"/>
          </p:nvPr>
        </p:nvSpPr>
        <p:spPr/>
        <p:txBody>
          <a:bodyPr/>
          <a:lstStyle>
            <a:lvl1pPr>
              <a:defRPr/>
            </a:lvl1pPr>
          </a:lstStyle>
          <a:p>
            <a:pPr>
              <a:defRPr/>
            </a:pPr>
            <a:r>
              <a:rPr lang="pt-BR" smtClean="0">
                <a:solidFill>
                  <a:srgbClr val="575F6D"/>
                </a:solidFill>
              </a:rPr>
              <a:t>www.pontodosaber313313juridico.com</a:t>
            </a:r>
            <a:endParaRPr lang="pt-BR">
              <a:solidFill>
                <a:srgbClr val="575F6D"/>
              </a:solidFill>
            </a:endParaRPr>
          </a:p>
        </p:txBody>
      </p:sp>
      <p:sp>
        <p:nvSpPr>
          <p:cNvPr id="6" name="Espaço Reservado para Número de Slide 22"/>
          <p:cNvSpPr>
            <a:spLocks noGrp="1"/>
          </p:cNvSpPr>
          <p:nvPr>
            <p:ph type="sldNum" sz="quarter" idx="12"/>
          </p:nvPr>
        </p:nvSpPr>
        <p:spPr/>
        <p:txBody>
          <a:bodyPr/>
          <a:lstStyle>
            <a:lvl1pPr>
              <a:defRPr/>
            </a:lvl1pPr>
          </a:lstStyle>
          <a:p>
            <a:pPr>
              <a:defRPr/>
            </a:pPr>
            <a:fld id="{B89BF9F1-D20B-45D2-B87D-90749C16A4C1}" type="slidenum">
              <a:rPr lang="pt-BR"/>
              <a:pPr>
                <a:defRPr/>
              </a:pPr>
              <a:t>‹nº›</a:t>
            </a:fld>
            <a:endParaRPr lang="pt-BR"/>
          </a:p>
        </p:txBody>
      </p:sp>
    </p:spTree>
    <p:extLst>
      <p:ext uri="{BB962C8B-B14F-4D97-AF65-F5344CB8AC3E}">
        <p14:creationId xmlns:p14="http://schemas.microsoft.com/office/powerpoint/2010/main" val="134224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711521C3-7186-459C-9DC6-ABA3634A1F84}" type="datetime1">
              <a:rPr lang="pt-BR" smtClean="0">
                <a:solidFill>
                  <a:srgbClr val="575F6D"/>
                </a:solidFill>
              </a:rPr>
              <a:pPr>
                <a:defRPr/>
              </a:pPr>
              <a:t>13/10/2016</a:t>
            </a:fld>
            <a:endParaRPr lang="pt-BR">
              <a:solidFill>
                <a:srgbClr val="575F6D"/>
              </a:solidFill>
            </a:endParaRPr>
          </a:p>
        </p:txBody>
      </p:sp>
      <p:sp>
        <p:nvSpPr>
          <p:cNvPr id="5" name="Espaço Reservado para Rodapé 2"/>
          <p:cNvSpPr>
            <a:spLocks noGrp="1"/>
          </p:cNvSpPr>
          <p:nvPr>
            <p:ph type="ftr" sz="quarter" idx="11"/>
          </p:nvPr>
        </p:nvSpPr>
        <p:spPr/>
        <p:txBody>
          <a:bodyPr/>
          <a:lstStyle>
            <a:lvl1pPr>
              <a:defRPr/>
            </a:lvl1pPr>
          </a:lstStyle>
          <a:p>
            <a:pPr>
              <a:defRPr/>
            </a:pPr>
            <a:r>
              <a:rPr lang="pt-BR" smtClean="0">
                <a:solidFill>
                  <a:srgbClr val="575F6D"/>
                </a:solidFill>
              </a:rPr>
              <a:t>www.pontodosaber313313juridico.com</a:t>
            </a:r>
            <a:endParaRPr lang="pt-BR">
              <a:solidFill>
                <a:srgbClr val="575F6D"/>
              </a:solidFill>
            </a:endParaRPr>
          </a:p>
        </p:txBody>
      </p:sp>
      <p:sp>
        <p:nvSpPr>
          <p:cNvPr id="6" name="Espaço Reservado para Número de Slide 22"/>
          <p:cNvSpPr>
            <a:spLocks noGrp="1"/>
          </p:cNvSpPr>
          <p:nvPr>
            <p:ph type="sldNum" sz="quarter" idx="12"/>
          </p:nvPr>
        </p:nvSpPr>
        <p:spPr/>
        <p:txBody>
          <a:bodyPr/>
          <a:lstStyle>
            <a:lvl1pPr>
              <a:defRPr/>
            </a:lvl1pPr>
          </a:lstStyle>
          <a:p>
            <a:pPr>
              <a:defRPr/>
            </a:pPr>
            <a:fld id="{1C2F5176-4712-4DF7-B1E2-2D396DAFF9F5}" type="slidenum">
              <a:rPr lang="pt-BR"/>
              <a:pPr>
                <a:defRPr/>
              </a:pPr>
              <a:t>‹nº›</a:t>
            </a:fld>
            <a:endParaRPr lang="pt-BR"/>
          </a:p>
        </p:txBody>
      </p:sp>
    </p:spTree>
    <p:extLst>
      <p:ext uri="{BB962C8B-B14F-4D97-AF65-F5344CB8AC3E}">
        <p14:creationId xmlns:p14="http://schemas.microsoft.com/office/powerpoint/2010/main" val="60519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457200" y="1600200"/>
            <a:ext cx="7467600" cy="487375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6"/>
          <p:cNvSpPr>
            <a:spLocks noGrp="1"/>
          </p:cNvSpPr>
          <p:nvPr>
            <p:ph type="dt" sz="half" idx="10"/>
          </p:nvPr>
        </p:nvSpPr>
        <p:spPr/>
        <p:txBody>
          <a:bodyPr rtlCol="0"/>
          <a:lstStyle>
            <a:lvl1pPr>
              <a:defRPr/>
            </a:lvl1pPr>
          </a:lstStyle>
          <a:p>
            <a:pPr>
              <a:defRPr/>
            </a:pPr>
            <a:fld id="{4C689AC4-84D1-43A1-85E3-0C2C8A377432}" type="datetime1">
              <a:rPr lang="pt-BR" smtClean="0">
                <a:solidFill>
                  <a:srgbClr val="575F6D"/>
                </a:solidFill>
              </a:rPr>
              <a:pPr>
                <a:defRPr/>
              </a:pPr>
              <a:t>13/10/2016</a:t>
            </a:fld>
            <a:endParaRPr lang="pt-BR">
              <a:solidFill>
                <a:srgbClr val="575F6D"/>
              </a:solidFill>
            </a:endParaRPr>
          </a:p>
        </p:txBody>
      </p:sp>
      <p:sp>
        <p:nvSpPr>
          <p:cNvPr id="5" name="Espaço Reservado para Número de Slide 8"/>
          <p:cNvSpPr>
            <a:spLocks noGrp="1"/>
          </p:cNvSpPr>
          <p:nvPr>
            <p:ph type="sldNum" sz="quarter" idx="11"/>
          </p:nvPr>
        </p:nvSpPr>
        <p:spPr/>
        <p:txBody>
          <a:bodyPr rtlCol="0"/>
          <a:lstStyle>
            <a:lvl1pPr>
              <a:defRPr/>
            </a:lvl1pPr>
          </a:lstStyle>
          <a:p>
            <a:pPr>
              <a:defRPr/>
            </a:pPr>
            <a:fld id="{E264F647-AF8F-4F44-9A7C-9930CF9B9C9C}" type="slidenum">
              <a:rPr lang="pt-BR"/>
              <a:pPr>
                <a:defRPr/>
              </a:pPr>
              <a:t>‹nº›</a:t>
            </a:fld>
            <a:endParaRPr lang="pt-BR"/>
          </a:p>
        </p:txBody>
      </p:sp>
      <p:sp>
        <p:nvSpPr>
          <p:cNvPr id="6" name="Espaço Reservado para Rodapé 9"/>
          <p:cNvSpPr>
            <a:spLocks noGrp="1"/>
          </p:cNvSpPr>
          <p:nvPr>
            <p:ph type="ftr" sz="quarter" idx="12"/>
          </p:nvPr>
        </p:nvSpPr>
        <p:spPr/>
        <p:txBody>
          <a:bodyPr rtlCol="0"/>
          <a:lstStyle>
            <a:lvl1pPr>
              <a:defRPr/>
            </a:lvl1pPr>
          </a:lstStyle>
          <a:p>
            <a:pPr>
              <a:defRPr/>
            </a:pPr>
            <a:r>
              <a:rPr lang="pt-BR" smtClean="0">
                <a:solidFill>
                  <a:srgbClr val="575F6D"/>
                </a:solidFill>
              </a:rPr>
              <a:t>www.pontodosaber313313juridico.com</a:t>
            </a:r>
            <a:endParaRPr lang="pt-BR">
              <a:solidFill>
                <a:srgbClr val="575F6D"/>
              </a:solidFill>
            </a:endParaRPr>
          </a:p>
        </p:txBody>
      </p:sp>
    </p:spTree>
    <p:extLst>
      <p:ext uri="{BB962C8B-B14F-4D97-AF65-F5344CB8AC3E}">
        <p14:creationId xmlns:p14="http://schemas.microsoft.com/office/powerpoint/2010/main" val="327545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4" name="Retângu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tângu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tângu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tângu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Conector reto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9" name="Conector reto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10" name="Conector reto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11" name="Conector reto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12" name="Conector reto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13" name="Retângulo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4" name="Elipse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5" name="Elipse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6" name="Elipse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7" name="Elipse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8" name="Elipse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9" name="Conector reto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20" name="Espaço Reservado para Data 3"/>
          <p:cNvSpPr>
            <a:spLocks noGrp="1"/>
          </p:cNvSpPr>
          <p:nvPr>
            <p:ph type="dt" sz="half" idx="10"/>
          </p:nvPr>
        </p:nvSpPr>
        <p:spPr bwMode="auto">
          <a:xfrm rot="5400000">
            <a:off x="7762875" y="1169988"/>
            <a:ext cx="2286000" cy="381000"/>
          </a:xfrm>
        </p:spPr>
        <p:txBody>
          <a:bodyPr/>
          <a:lstStyle>
            <a:lvl1pPr>
              <a:defRPr/>
            </a:lvl1pPr>
          </a:lstStyle>
          <a:p>
            <a:pPr>
              <a:defRPr/>
            </a:pPr>
            <a:fld id="{03E43246-C018-4739-9960-3E478D41BAF5}" type="datetime1">
              <a:rPr lang="pt-BR" smtClean="0">
                <a:solidFill>
                  <a:srgbClr val="FFF39D"/>
                </a:solidFill>
              </a:rPr>
              <a:pPr>
                <a:defRPr/>
              </a:pPr>
              <a:t>13/10/2016</a:t>
            </a:fld>
            <a:endParaRPr lang="pt-BR">
              <a:solidFill>
                <a:srgbClr val="FFF39D"/>
              </a:solidFill>
            </a:endParaRPr>
          </a:p>
        </p:txBody>
      </p:sp>
      <p:sp>
        <p:nvSpPr>
          <p:cNvPr id="21" name="Espaço Reservado para Rodapé 4"/>
          <p:cNvSpPr>
            <a:spLocks noGrp="1"/>
          </p:cNvSpPr>
          <p:nvPr>
            <p:ph type="ftr" sz="quarter" idx="11"/>
          </p:nvPr>
        </p:nvSpPr>
        <p:spPr bwMode="auto">
          <a:xfrm rot="5400000">
            <a:off x="7077076" y="4178300"/>
            <a:ext cx="3657600" cy="384175"/>
          </a:xfrm>
        </p:spPr>
        <p:txBody>
          <a:bodyPr/>
          <a:lstStyle>
            <a:lvl1pPr>
              <a:defRPr/>
            </a:lvl1pPr>
          </a:lstStyle>
          <a:p>
            <a:pPr>
              <a:defRPr/>
            </a:pPr>
            <a:r>
              <a:rPr lang="pt-BR" smtClean="0">
                <a:solidFill>
                  <a:srgbClr val="FFF39D"/>
                </a:solidFill>
              </a:rPr>
              <a:t>www.pontodosaber313313juridico.com</a:t>
            </a:r>
            <a:endParaRPr lang="pt-BR">
              <a:solidFill>
                <a:srgbClr val="FFF39D"/>
              </a:solidFill>
            </a:endParaRPr>
          </a:p>
        </p:txBody>
      </p:sp>
      <p:sp>
        <p:nvSpPr>
          <p:cNvPr id="22" name="Espaço Reservado para Número de Slide 5"/>
          <p:cNvSpPr>
            <a:spLocks noGrp="1"/>
          </p:cNvSpPr>
          <p:nvPr>
            <p:ph type="sldNum" sz="quarter" idx="12"/>
          </p:nvPr>
        </p:nvSpPr>
        <p:spPr bwMode="auto">
          <a:xfrm>
            <a:off x="1339850" y="4929188"/>
            <a:ext cx="609600" cy="517525"/>
          </a:xfrm>
        </p:spPr>
        <p:txBody>
          <a:bodyPr/>
          <a:lstStyle>
            <a:lvl1pPr>
              <a:defRPr/>
            </a:lvl1pPr>
          </a:lstStyle>
          <a:p>
            <a:pPr>
              <a:defRPr/>
            </a:pPr>
            <a:fld id="{86D84759-DBC6-4123-8133-8CED1ABC7AFF}" type="slidenum">
              <a:rPr lang="pt-BR"/>
              <a:pPr>
                <a:defRPr/>
              </a:pPr>
              <a:t>‹nº›</a:t>
            </a:fld>
            <a:endParaRPr lang="pt-BR"/>
          </a:p>
        </p:txBody>
      </p:sp>
    </p:spTree>
    <p:extLst>
      <p:ext uri="{BB962C8B-B14F-4D97-AF65-F5344CB8AC3E}">
        <p14:creationId xmlns:p14="http://schemas.microsoft.com/office/powerpoint/2010/main" val="28799245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9" name="Espaço Reservado para Conteúdo 8"/>
          <p:cNvSpPr>
            <a:spLocks noGrp="1"/>
          </p:cNvSpPr>
          <p:nvPr>
            <p:ph sz="quarter" idx="1"/>
          </p:nvPr>
        </p:nvSpPr>
        <p:spPr>
          <a:xfrm>
            <a:off x="457200" y="1600200"/>
            <a:ext cx="36576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Espaço Reservado para Conteúdo 10"/>
          <p:cNvSpPr>
            <a:spLocks noGrp="1"/>
          </p:cNvSpPr>
          <p:nvPr>
            <p:ph sz="quarter" idx="2"/>
          </p:nvPr>
        </p:nvSpPr>
        <p:spPr>
          <a:xfrm>
            <a:off x="4270248" y="1600200"/>
            <a:ext cx="36576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fld id="{B724BDCE-BAE8-45B6-9672-F6EBD2C03E36}" type="datetime1">
              <a:rPr lang="pt-BR" smtClean="0">
                <a:solidFill>
                  <a:srgbClr val="575F6D"/>
                </a:solidFill>
              </a:rPr>
              <a:pPr>
                <a:defRPr/>
              </a:pPr>
              <a:t>13/10/2016</a:t>
            </a:fld>
            <a:endParaRPr lang="pt-BR">
              <a:solidFill>
                <a:srgbClr val="575F6D"/>
              </a:solidFill>
            </a:endParaRPr>
          </a:p>
        </p:txBody>
      </p:sp>
      <p:sp>
        <p:nvSpPr>
          <p:cNvPr id="6" name="Espaço Reservado para Rodapé 2"/>
          <p:cNvSpPr>
            <a:spLocks noGrp="1"/>
          </p:cNvSpPr>
          <p:nvPr>
            <p:ph type="ftr" sz="quarter" idx="11"/>
          </p:nvPr>
        </p:nvSpPr>
        <p:spPr/>
        <p:txBody>
          <a:bodyPr/>
          <a:lstStyle>
            <a:lvl1pPr>
              <a:defRPr/>
            </a:lvl1pPr>
          </a:lstStyle>
          <a:p>
            <a:pPr>
              <a:defRPr/>
            </a:pPr>
            <a:r>
              <a:rPr lang="pt-BR" smtClean="0">
                <a:solidFill>
                  <a:srgbClr val="575F6D"/>
                </a:solidFill>
              </a:rPr>
              <a:t>www.pontodosaber313313juridico.com</a:t>
            </a:r>
            <a:endParaRPr lang="pt-BR">
              <a:solidFill>
                <a:srgbClr val="575F6D"/>
              </a:solidFill>
            </a:endParaRPr>
          </a:p>
        </p:txBody>
      </p:sp>
      <p:sp>
        <p:nvSpPr>
          <p:cNvPr id="7" name="Espaço Reservado para Número de Slide 22"/>
          <p:cNvSpPr>
            <a:spLocks noGrp="1"/>
          </p:cNvSpPr>
          <p:nvPr>
            <p:ph type="sldNum" sz="quarter" idx="12"/>
          </p:nvPr>
        </p:nvSpPr>
        <p:spPr/>
        <p:txBody>
          <a:bodyPr/>
          <a:lstStyle>
            <a:lvl1pPr>
              <a:defRPr/>
            </a:lvl1pPr>
          </a:lstStyle>
          <a:p>
            <a:pPr>
              <a:defRPr/>
            </a:pPr>
            <a:fld id="{B0A0B624-660B-4717-9762-C56713D2D790}" type="slidenum">
              <a:rPr lang="pt-BR"/>
              <a:pPr>
                <a:defRPr/>
              </a:pPr>
              <a:t>‹nº›</a:t>
            </a:fld>
            <a:endParaRPr lang="pt-BR"/>
          </a:p>
        </p:txBody>
      </p:sp>
    </p:spTree>
    <p:extLst>
      <p:ext uri="{BB962C8B-B14F-4D97-AF65-F5344CB8AC3E}">
        <p14:creationId xmlns:p14="http://schemas.microsoft.com/office/powerpoint/2010/main" val="206200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lstStyle>
            <a:lvl1pPr>
              <a:defRPr/>
            </a:lvl1pPr>
          </a:lstStyle>
          <a:p>
            <a:r>
              <a:rPr lang="pt-BR" smtClean="0"/>
              <a:t>Clique para editar o estilo do título mestre</a:t>
            </a:r>
            <a:endParaRPr lang="en-US"/>
          </a:p>
        </p:txBody>
      </p:sp>
      <p:sp>
        <p:nvSpPr>
          <p:cNvPr id="11" name="Espaço Reservado para Conteúdo 10"/>
          <p:cNvSpPr>
            <a:spLocks noGrp="1"/>
          </p:cNvSpPr>
          <p:nvPr>
            <p:ph sz="quarter" idx="2"/>
          </p:nvPr>
        </p:nvSpPr>
        <p:spPr>
          <a:xfrm>
            <a:off x="457200" y="2362200"/>
            <a:ext cx="36576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quarter" idx="4"/>
          </p:nvPr>
        </p:nvSpPr>
        <p:spPr>
          <a:xfrm>
            <a:off x="4371975" y="2362200"/>
            <a:ext cx="36576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BR" smtClean="0"/>
              <a:t>Clique para editar os estilos do texto mestre</a:t>
            </a:r>
          </a:p>
        </p:txBody>
      </p:sp>
      <p:sp>
        <p:nvSpPr>
          <p:cNvPr id="7" name="Espaço Reservado para Data 13"/>
          <p:cNvSpPr>
            <a:spLocks noGrp="1"/>
          </p:cNvSpPr>
          <p:nvPr>
            <p:ph type="dt" sz="half" idx="10"/>
          </p:nvPr>
        </p:nvSpPr>
        <p:spPr/>
        <p:txBody>
          <a:bodyPr/>
          <a:lstStyle>
            <a:lvl1pPr>
              <a:defRPr/>
            </a:lvl1pPr>
          </a:lstStyle>
          <a:p>
            <a:pPr>
              <a:defRPr/>
            </a:pPr>
            <a:fld id="{B9EE442D-6AF7-4379-B545-FC075029D514}" type="datetime1">
              <a:rPr lang="pt-BR" smtClean="0">
                <a:solidFill>
                  <a:srgbClr val="575F6D"/>
                </a:solidFill>
              </a:rPr>
              <a:pPr>
                <a:defRPr/>
              </a:pPr>
              <a:t>13/10/2016</a:t>
            </a:fld>
            <a:endParaRPr lang="pt-BR">
              <a:solidFill>
                <a:srgbClr val="575F6D"/>
              </a:solidFill>
            </a:endParaRPr>
          </a:p>
        </p:txBody>
      </p:sp>
      <p:sp>
        <p:nvSpPr>
          <p:cNvPr id="8" name="Espaço Reservado para Rodapé 2"/>
          <p:cNvSpPr>
            <a:spLocks noGrp="1"/>
          </p:cNvSpPr>
          <p:nvPr>
            <p:ph type="ftr" sz="quarter" idx="11"/>
          </p:nvPr>
        </p:nvSpPr>
        <p:spPr/>
        <p:txBody>
          <a:bodyPr/>
          <a:lstStyle>
            <a:lvl1pPr>
              <a:defRPr/>
            </a:lvl1pPr>
          </a:lstStyle>
          <a:p>
            <a:pPr>
              <a:defRPr/>
            </a:pPr>
            <a:r>
              <a:rPr lang="pt-BR" smtClean="0">
                <a:solidFill>
                  <a:srgbClr val="575F6D"/>
                </a:solidFill>
              </a:rPr>
              <a:t>www.pontodosaber313313juridico.com</a:t>
            </a:r>
            <a:endParaRPr lang="pt-BR">
              <a:solidFill>
                <a:srgbClr val="575F6D"/>
              </a:solidFill>
            </a:endParaRPr>
          </a:p>
        </p:txBody>
      </p:sp>
      <p:sp>
        <p:nvSpPr>
          <p:cNvPr id="9" name="Espaço Reservado para Número de Slide 22"/>
          <p:cNvSpPr>
            <a:spLocks noGrp="1"/>
          </p:cNvSpPr>
          <p:nvPr>
            <p:ph type="sldNum" sz="quarter" idx="12"/>
          </p:nvPr>
        </p:nvSpPr>
        <p:spPr/>
        <p:txBody>
          <a:bodyPr/>
          <a:lstStyle>
            <a:lvl1pPr>
              <a:defRPr/>
            </a:lvl1pPr>
          </a:lstStyle>
          <a:p>
            <a:pPr>
              <a:defRPr/>
            </a:pPr>
            <a:fld id="{A932FD93-BE36-4FCA-88D5-B24369D4D824}" type="slidenum">
              <a:rPr lang="pt-BR"/>
              <a:pPr>
                <a:defRPr/>
              </a:pPr>
              <a:t>‹nº›</a:t>
            </a:fld>
            <a:endParaRPr lang="pt-BR"/>
          </a:p>
        </p:txBody>
      </p:sp>
    </p:spTree>
    <p:extLst>
      <p:ext uri="{BB962C8B-B14F-4D97-AF65-F5344CB8AC3E}">
        <p14:creationId xmlns:p14="http://schemas.microsoft.com/office/powerpoint/2010/main" val="25118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5"/>
          <p:cNvSpPr>
            <a:spLocks noGrp="1"/>
          </p:cNvSpPr>
          <p:nvPr>
            <p:ph type="dt" sz="half" idx="10"/>
          </p:nvPr>
        </p:nvSpPr>
        <p:spPr/>
        <p:txBody>
          <a:bodyPr rtlCol="0"/>
          <a:lstStyle>
            <a:lvl1pPr>
              <a:defRPr/>
            </a:lvl1pPr>
          </a:lstStyle>
          <a:p>
            <a:pPr>
              <a:defRPr/>
            </a:pPr>
            <a:fld id="{A25DA315-57EE-4B3B-9FDF-F33DE2A8B1DD}" type="datetime1">
              <a:rPr lang="pt-BR" smtClean="0">
                <a:solidFill>
                  <a:srgbClr val="575F6D"/>
                </a:solidFill>
              </a:rPr>
              <a:pPr>
                <a:defRPr/>
              </a:pPr>
              <a:t>13/10/2016</a:t>
            </a:fld>
            <a:endParaRPr lang="pt-BR">
              <a:solidFill>
                <a:srgbClr val="575F6D"/>
              </a:solidFill>
            </a:endParaRPr>
          </a:p>
        </p:txBody>
      </p:sp>
      <p:sp>
        <p:nvSpPr>
          <p:cNvPr id="4" name="Espaço Reservado para Número de Slide 6"/>
          <p:cNvSpPr>
            <a:spLocks noGrp="1"/>
          </p:cNvSpPr>
          <p:nvPr>
            <p:ph type="sldNum" sz="quarter" idx="11"/>
          </p:nvPr>
        </p:nvSpPr>
        <p:spPr/>
        <p:txBody>
          <a:bodyPr rtlCol="0"/>
          <a:lstStyle>
            <a:lvl1pPr>
              <a:defRPr/>
            </a:lvl1pPr>
          </a:lstStyle>
          <a:p>
            <a:pPr>
              <a:defRPr/>
            </a:pPr>
            <a:fld id="{B44EA6F4-55BB-4192-A2F4-8436F6CF3983}" type="slidenum">
              <a:rPr lang="pt-BR"/>
              <a:pPr>
                <a:defRPr/>
              </a:pPr>
              <a:t>‹nº›</a:t>
            </a:fld>
            <a:endParaRPr lang="pt-BR"/>
          </a:p>
        </p:txBody>
      </p:sp>
      <p:sp>
        <p:nvSpPr>
          <p:cNvPr id="5" name="Espaço Reservado para Rodapé 7"/>
          <p:cNvSpPr>
            <a:spLocks noGrp="1"/>
          </p:cNvSpPr>
          <p:nvPr>
            <p:ph type="ftr" sz="quarter" idx="12"/>
          </p:nvPr>
        </p:nvSpPr>
        <p:spPr/>
        <p:txBody>
          <a:bodyPr rtlCol="0"/>
          <a:lstStyle>
            <a:lvl1pPr>
              <a:defRPr/>
            </a:lvl1pPr>
          </a:lstStyle>
          <a:p>
            <a:pPr>
              <a:defRPr/>
            </a:pPr>
            <a:r>
              <a:rPr lang="pt-BR" smtClean="0">
                <a:solidFill>
                  <a:srgbClr val="575F6D"/>
                </a:solidFill>
              </a:rPr>
              <a:t>www.pontodosaber313313juridico.com</a:t>
            </a:r>
            <a:endParaRPr lang="pt-BR">
              <a:solidFill>
                <a:srgbClr val="575F6D"/>
              </a:solidFill>
            </a:endParaRPr>
          </a:p>
        </p:txBody>
      </p:sp>
    </p:spTree>
    <p:extLst>
      <p:ext uri="{BB962C8B-B14F-4D97-AF65-F5344CB8AC3E}">
        <p14:creationId xmlns:p14="http://schemas.microsoft.com/office/powerpoint/2010/main" val="202994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3"/>
          <p:cNvSpPr>
            <a:spLocks noGrp="1"/>
          </p:cNvSpPr>
          <p:nvPr>
            <p:ph type="dt" sz="half" idx="10"/>
          </p:nvPr>
        </p:nvSpPr>
        <p:spPr/>
        <p:txBody>
          <a:bodyPr/>
          <a:lstStyle>
            <a:lvl1pPr>
              <a:defRPr/>
            </a:lvl1pPr>
          </a:lstStyle>
          <a:p>
            <a:pPr>
              <a:defRPr/>
            </a:pPr>
            <a:fld id="{4E96A16C-D891-4312-B0E6-8E48B971E449}" type="datetime1">
              <a:rPr lang="pt-BR" smtClean="0">
                <a:solidFill>
                  <a:srgbClr val="575F6D"/>
                </a:solidFill>
              </a:rPr>
              <a:pPr>
                <a:defRPr/>
              </a:pPr>
              <a:t>13/10/2016</a:t>
            </a:fld>
            <a:endParaRPr lang="pt-BR">
              <a:solidFill>
                <a:srgbClr val="575F6D"/>
              </a:solidFill>
            </a:endParaRPr>
          </a:p>
        </p:txBody>
      </p:sp>
      <p:sp>
        <p:nvSpPr>
          <p:cNvPr id="3" name="Espaço Reservado para Rodapé 2"/>
          <p:cNvSpPr>
            <a:spLocks noGrp="1"/>
          </p:cNvSpPr>
          <p:nvPr>
            <p:ph type="ftr" sz="quarter" idx="11"/>
          </p:nvPr>
        </p:nvSpPr>
        <p:spPr/>
        <p:txBody>
          <a:bodyPr/>
          <a:lstStyle>
            <a:lvl1pPr>
              <a:defRPr/>
            </a:lvl1pPr>
          </a:lstStyle>
          <a:p>
            <a:pPr>
              <a:defRPr/>
            </a:pPr>
            <a:r>
              <a:rPr lang="pt-BR" smtClean="0">
                <a:solidFill>
                  <a:srgbClr val="575F6D"/>
                </a:solidFill>
              </a:rPr>
              <a:t>www.pontodosaber313313juridico.com</a:t>
            </a:r>
            <a:endParaRPr lang="pt-BR">
              <a:solidFill>
                <a:srgbClr val="575F6D"/>
              </a:solidFill>
            </a:endParaRPr>
          </a:p>
        </p:txBody>
      </p:sp>
      <p:sp>
        <p:nvSpPr>
          <p:cNvPr id="4" name="Espaço Reservado para Número de Slide 22"/>
          <p:cNvSpPr>
            <a:spLocks noGrp="1"/>
          </p:cNvSpPr>
          <p:nvPr>
            <p:ph type="sldNum" sz="quarter" idx="12"/>
          </p:nvPr>
        </p:nvSpPr>
        <p:spPr/>
        <p:txBody>
          <a:bodyPr/>
          <a:lstStyle>
            <a:lvl1pPr>
              <a:defRPr/>
            </a:lvl1pPr>
          </a:lstStyle>
          <a:p>
            <a:pPr>
              <a:defRPr/>
            </a:pPr>
            <a:fld id="{1BB32AED-EDED-427D-A0CA-26620930D753}" type="slidenum">
              <a:rPr lang="pt-BR"/>
              <a:pPr>
                <a:defRPr/>
              </a:pPr>
              <a:t>‹nº›</a:t>
            </a:fld>
            <a:endParaRPr lang="pt-BR"/>
          </a:p>
        </p:txBody>
      </p:sp>
    </p:spTree>
    <p:extLst>
      <p:ext uri="{BB962C8B-B14F-4D97-AF65-F5344CB8AC3E}">
        <p14:creationId xmlns:p14="http://schemas.microsoft.com/office/powerpoint/2010/main" val="265788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6" name="Conector reto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7" name="Conector reto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8" name="Conector reto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9" name="Retângulo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Conector reto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11" name="Elipse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ítulo 1"/>
          <p:cNvSpPr>
            <a:spLocks noGrp="1"/>
          </p:cNvSpPr>
          <p:nvPr>
            <p:ph type="title"/>
          </p:nvPr>
        </p:nvSpPr>
        <p:spPr>
          <a:xfrm rot="5400000">
            <a:off x="3371850" y="3200400"/>
            <a:ext cx="6309360" cy="457200"/>
          </a:xfrm>
        </p:spPr>
        <p:txBody>
          <a:bodyPr/>
          <a:lstStyle>
            <a:lvl1pPr algn="l">
              <a:buNone/>
              <a:defRPr sz="2000" b="1" cap="small" baseline="0"/>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18" name="Espaço Reservado para Conteúdo 17"/>
          <p:cNvSpPr>
            <a:spLocks noGrp="1"/>
          </p:cNvSpPr>
          <p:nvPr>
            <p:ph sz="quarter" idx="1"/>
          </p:nvPr>
        </p:nvSpPr>
        <p:spPr>
          <a:xfrm>
            <a:off x="304800" y="274320"/>
            <a:ext cx="5638800" cy="6327648"/>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Espaço Reservado para Data 20"/>
          <p:cNvSpPr>
            <a:spLocks noGrp="1"/>
          </p:cNvSpPr>
          <p:nvPr>
            <p:ph type="dt" sz="half" idx="10"/>
          </p:nvPr>
        </p:nvSpPr>
        <p:spPr/>
        <p:txBody>
          <a:bodyPr rtlCol="0"/>
          <a:lstStyle>
            <a:lvl1pPr>
              <a:defRPr/>
            </a:lvl1pPr>
          </a:lstStyle>
          <a:p>
            <a:pPr>
              <a:defRPr/>
            </a:pPr>
            <a:fld id="{AF5A6B10-F7BB-4541-9DD5-AD2CAD5FC8D7}" type="datetime1">
              <a:rPr lang="pt-BR" smtClean="0">
                <a:solidFill>
                  <a:srgbClr val="575F6D"/>
                </a:solidFill>
              </a:rPr>
              <a:pPr>
                <a:defRPr/>
              </a:pPr>
              <a:t>13/10/2016</a:t>
            </a:fld>
            <a:endParaRPr lang="pt-BR">
              <a:solidFill>
                <a:srgbClr val="575F6D"/>
              </a:solidFill>
            </a:endParaRPr>
          </a:p>
        </p:txBody>
      </p:sp>
      <p:sp>
        <p:nvSpPr>
          <p:cNvPr id="13" name="Espaço Reservado para Número de Slide 21"/>
          <p:cNvSpPr>
            <a:spLocks noGrp="1"/>
          </p:cNvSpPr>
          <p:nvPr>
            <p:ph type="sldNum" sz="quarter" idx="11"/>
          </p:nvPr>
        </p:nvSpPr>
        <p:spPr/>
        <p:txBody>
          <a:bodyPr rtlCol="0"/>
          <a:lstStyle>
            <a:lvl1pPr>
              <a:defRPr/>
            </a:lvl1pPr>
          </a:lstStyle>
          <a:p>
            <a:pPr>
              <a:defRPr/>
            </a:pPr>
            <a:fld id="{5B46EF81-6B0F-4535-8F0F-01352D3600D9}" type="slidenum">
              <a:rPr lang="pt-BR"/>
              <a:pPr>
                <a:defRPr/>
              </a:pPr>
              <a:t>‹nº›</a:t>
            </a:fld>
            <a:endParaRPr lang="pt-BR"/>
          </a:p>
        </p:txBody>
      </p:sp>
      <p:sp>
        <p:nvSpPr>
          <p:cNvPr id="14" name="Espaço Reservado para Rodapé 22"/>
          <p:cNvSpPr>
            <a:spLocks noGrp="1"/>
          </p:cNvSpPr>
          <p:nvPr>
            <p:ph type="ftr" sz="quarter" idx="12"/>
          </p:nvPr>
        </p:nvSpPr>
        <p:spPr/>
        <p:txBody>
          <a:bodyPr rtlCol="0"/>
          <a:lstStyle>
            <a:lvl1pPr>
              <a:defRPr/>
            </a:lvl1pPr>
          </a:lstStyle>
          <a:p>
            <a:pPr>
              <a:defRPr/>
            </a:pPr>
            <a:r>
              <a:rPr lang="pt-BR" smtClean="0">
                <a:solidFill>
                  <a:srgbClr val="575F6D"/>
                </a:solidFill>
              </a:rPr>
              <a:t>www.pontodosaber313313juridico.com</a:t>
            </a:r>
            <a:endParaRPr lang="pt-BR">
              <a:solidFill>
                <a:srgbClr val="575F6D"/>
              </a:solidFill>
            </a:endParaRPr>
          </a:p>
        </p:txBody>
      </p:sp>
    </p:spTree>
    <p:extLst>
      <p:ext uri="{BB962C8B-B14F-4D97-AF65-F5344CB8AC3E}">
        <p14:creationId xmlns:p14="http://schemas.microsoft.com/office/powerpoint/2010/main" val="27729941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6" name="Elipse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Conector reto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8" name="Retângulo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Conector reto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10" name="Conector reto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1" name="Conector reto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2" name="Título 1"/>
          <p:cNvSpPr>
            <a:spLocks noGrp="1"/>
          </p:cNvSpPr>
          <p:nvPr>
            <p:ph type="title"/>
          </p:nvPr>
        </p:nvSpPr>
        <p:spPr>
          <a:xfrm rot="5400000">
            <a:off x="3350133" y="3200400"/>
            <a:ext cx="6309360" cy="457200"/>
          </a:xfrm>
        </p:spPr>
        <p:txBody>
          <a:bodyPr/>
          <a:lstStyle>
            <a:lvl1pPr algn="l">
              <a:buNone/>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12" name="Espaço Reservado para Data 16"/>
          <p:cNvSpPr>
            <a:spLocks noGrp="1"/>
          </p:cNvSpPr>
          <p:nvPr>
            <p:ph type="dt" sz="half" idx="10"/>
          </p:nvPr>
        </p:nvSpPr>
        <p:spPr/>
        <p:txBody>
          <a:bodyPr rtlCol="0"/>
          <a:lstStyle>
            <a:lvl1pPr>
              <a:defRPr/>
            </a:lvl1pPr>
          </a:lstStyle>
          <a:p>
            <a:pPr>
              <a:defRPr/>
            </a:pPr>
            <a:fld id="{9EB1FC01-1EFD-4C78-9733-973FE4FE568C}" type="datetime1">
              <a:rPr lang="pt-BR" smtClean="0">
                <a:solidFill>
                  <a:srgbClr val="575F6D"/>
                </a:solidFill>
              </a:rPr>
              <a:pPr>
                <a:defRPr/>
              </a:pPr>
              <a:t>13/10/2016</a:t>
            </a:fld>
            <a:endParaRPr lang="pt-BR">
              <a:solidFill>
                <a:srgbClr val="575F6D"/>
              </a:solidFill>
            </a:endParaRPr>
          </a:p>
        </p:txBody>
      </p:sp>
      <p:sp>
        <p:nvSpPr>
          <p:cNvPr id="13" name="Espaço Reservado para Número de Slide 17"/>
          <p:cNvSpPr>
            <a:spLocks noGrp="1"/>
          </p:cNvSpPr>
          <p:nvPr>
            <p:ph type="sldNum" sz="quarter" idx="11"/>
          </p:nvPr>
        </p:nvSpPr>
        <p:spPr/>
        <p:txBody>
          <a:bodyPr rtlCol="0"/>
          <a:lstStyle>
            <a:lvl1pPr>
              <a:defRPr/>
            </a:lvl1pPr>
          </a:lstStyle>
          <a:p>
            <a:pPr>
              <a:defRPr/>
            </a:pPr>
            <a:fld id="{2D609DD5-8A49-4DDC-B8E5-5235679F4E45}" type="slidenum">
              <a:rPr lang="pt-BR"/>
              <a:pPr>
                <a:defRPr/>
              </a:pPr>
              <a:t>‹nº›</a:t>
            </a:fld>
            <a:endParaRPr lang="pt-BR"/>
          </a:p>
        </p:txBody>
      </p:sp>
      <p:sp>
        <p:nvSpPr>
          <p:cNvPr id="14" name="Espaço Reservado para Rodapé 20"/>
          <p:cNvSpPr>
            <a:spLocks noGrp="1"/>
          </p:cNvSpPr>
          <p:nvPr>
            <p:ph type="ftr" sz="quarter" idx="12"/>
          </p:nvPr>
        </p:nvSpPr>
        <p:spPr/>
        <p:txBody>
          <a:bodyPr rtlCol="0"/>
          <a:lstStyle>
            <a:lvl1pPr>
              <a:defRPr/>
            </a:lvl1pPr>
          </a:lstStyle>
          <a:p>
            <a:pPr>
              <a:defRPr/>
            </a:pPr>
            <a:r>
              <a:rPr lang="pt-BR" smtClean="0">
                <a:solidFill>
                  <a:srgbClr val="575F6D"/>
                </a:solidFill>
              </a:rPr>
              <a:t>www.pontodosaber313313juridico.com</a:t>
            </a:r>
            <a:endParaRPr lang="pt-BR">
              <a:solidFill>
                <a:srgbClr val="575F6D"/>
              </a:solidFill>
            </a:endParaRPr>
          </a:p>
        </p:txBody>
      </p:sp>
    </p:spTree>
    <p:extLst>
      <p:ext uri="{BB962C8B-B14F-4D97-AF65-F5344CB8AC3E}">
        <p14:creationId xmlns:p14="http://schemas.microsoft.com/office/powerpoint/2010/main" val="196277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lang="pt-BR" smtClean="0"/>
              <a:t>Clique para editar o estilo do título mestre</a:t>
            </a:r>
            <a:endParaRPr lang="en-US"/>
          </a:p>
        </p:txBody>
      </p:sp>
      <p:sp>
        <p:nvSpPr>
          <p:cNvPr id="1028" name="Espaço Reservado para Texto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4" name="Espaço Reservado para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fontAlgn="base">
              <a:spcBef>
                <a:spcPct val="0"/>
              </a:spcBef>
              <a:spcAft>
                <a:spcPct val="0"/>
              </a:spcAft>
              <a:defRPr/>
            </a:pPr>
            <a:fld id="{C488B95F-BE28-4112-B1BF-C0269ECF1B6A}" type="datetime1">
              <a:rPr lang="pt-BR" smtClean="0">
                <a:solidFill>
                  <a:srgbClr val="575F6D"/>
                </a:solidFill>
                <a:latin typeface="Arial" charset="0"/>
                <a:cs typeface="Arial" charset="0"/>
              </a:rPr>
              <a:pPr fontAlgn="base">
                <a:spcBef>
                  <a:spcPct val="0"/>
                </a:spcBef>
                <a:spcAft>
                  <a:spcPct val="0"/>
                </a:spcAft>
                <a:defRPr/>
              </a:pPr>
              <a:t>13/10/2016</a:t>
            </a:fld>
            <a:endParaRPr lang="pt-BR">
              <a:solidFill>
                <a:srgbClr val="575F6D"/>
              </a:solidFill>
              <a:latin typeface="Arial" charset="0"/>
              <a:cs typeface="Arial" charset="0"/>
            </a:endParaRPr>
          </a:p>
        </p:txBody>
      </p:sp>
      <p:sp>
        <p:nvSpPr>
          <p:cNvPr id="3" name="Espaço Reservado para Rodapé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fontAlgn="base">
              <a:spcBef>
                <a:spcPct val="0"/>
              </a:spcBef>
              <a:spcAft>
                <a:spcPct val="0"/>
              </a:spcAft>
              <a:defRPr/>
            </a:pPr>
            <a:r>
              <a:rPr lang="pt-BR" smtClean="0">
                <a:solidFill>
                  <a:srgbClr val="575F6D"/>
                </a:solidFill>
                <a:latin typeface="Arial" charset="0"/>
                <a:cs typeface="Arial" charset="0"/>
              </a:rPr>
              <a:t>www.pontodosaber313313juridico.com</a:t>
            </a:r>
            <a:endParaRPr lang="pt-BR">
              <a:solidFill>
                <a:srgbClr val="575F6D"/>
              </a:solidFill>
              <a:latin typeface="Arial" charset="0"/>
              <a:cs typeface="Arial" charset="0"/>
            </a:endParaRP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032" name="Conector reto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34" name="Conector reto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fontAlgn="base">
              <a:spcBef>
                <a:spcPct val="0"/>
              </a:spcBef>
              <a:spcAft>
                <a:spcPct val="0"/>
              </a:spcAft>
              <a:defRPr/>
            </a:pPr>
            <a:endParaRPr lang="pt-BR">
              <a:solidFill>
                <a:prstClr val="black"/>
              </a:solidFill>
              <a:latin typeface="Arial" charset="0"/>
              <a:cs typeface="Arial" charset="0"/>
            </a:endParaRPr>
          </a:p>
        </p:txBody>
      </p:sp>
      <p:sp>
        <p:nvSpPr>
          <p:cNvPr id="12" name="E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3" name="Espaço Reservado para Número de Slide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fontAlgn="base">
              <a:spcBef>
                <a:spcPct val="0"/>
              </a:spcBef>
              <a:spcAft>
                <a:spcPct val="0"/>
              </a:spcAft>
              <a:defRPr/>
            </a:pPr>
            <a:fld id="{6A39E395-608F-47F4-BFC5-1AE6CD81FED7}" type="slidenum">
              <a:rPr lang="pt-BR">
                <a:latin typeface="Arial" charset="0"/>
                <a:cs typeface="Arial" charset="0"/>
              </a:rPr>
              <a:pPr fontAlgn="base">
                <a:spcBef>
                  <a:spcPct val="0"/>
                </a:spcBef>
                <a:spcAft>
                  <a:spcPct val="0"/>
                </a:spcAft>
                <a:defRPr/>
              </a:pPr>
              <a:t>‹nº›</a:t>
            </a:fld>
            <a:endParaRPr lang="pt-BR">
              <a:latin typeface="Arial" charset="0"/>
              <a:cs typeface="Arial" charset="0"/>
            </a:endParaRPr>
          </a:p>
        </p:txBody>
      </p:sp>
    </p:spTree>
    <p:extLst>
      <p:ext uri="{BB962C8B-B14F-4D97-AF65-F5344CB8AC3E}">
        <p14:creationId xmlns:p14="http://schemas.microsoft.com/office/powerpoint/2010/main" val="2763110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planalto.gov.br/ccivil_03/_Ato2011-2014/2012/Lei/L12767.htm#art25"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3"/>
          <p:cNvSpPr>
            <a:spLocks noGrp="1"/>
          </p:cNvSpPr>
          <p:nvPr>
            <p:ph type="ctrTitle"/>
          </p:nvPr>
        </p:nvSpPr>
        <p:spPr>
          <a:xfrm>
            <a:off x="2195513" y="2420938"/>
            <a:ext cx="6172200" cy="1893887"/>
          </a:xfrm>
        </p:spPr>
        <p:txBody>
          <a:bodyPr/>
          <a:lstStyle/>
          <a:p>
            <a:pPr algn="ctr" eaLnBrk="1" fontAlgn="auto" hangingPunct="1">
              <a:spcAft>
                <a:spcPts val="0"/>
              </a:spcAft>
              <a:defRPr/>
            </a:pPr>
            <a:r>
              <a:rPr lang="pt-BR" dirty="0" smtClean="0">
                <a:solidFill>
                  <a:schemeClr val="tx2">
                    <a:satMod val="130000"/>
                  </a:schemeClr>
                </a:solidFill>
              </a:rPr>
              <a:t>Unidade 4</a:t>
            </a:r>
            <a:br>
              <a:rPr lang="pt-BR" dirty="0" smtClean="0">
                <a:solidFill>
                  <a:schemeClr val="tx2">
                    <a:satMod val="130000"/>
                  </a:schemeClr>
                </a:solidFill>
              </a:rPr>
            </a:br>
            <a:r>
              <a:rPr lang="pt-BR" dirty="0" smtClean="0">
                <a:solidFill>
                  <a:schemeClr val="tx2">
                    <a:satMod val="130000"/>
                  </a:schemeClr>
                </a:solidFill>
              </a:rPr>
              <a:t>Vencimento, Pagamento e Protesto</a:t>
            </a:r>
            <a:endParaRPr lang="pt-BR" sz="2700" dirty="0" smtClean="0">
              <a:solidFill>
                <a:schemeClr val="tx2">
                  <a:satMod val="130000"/>
                </a:schemeClr>
              </a:solidFill>
            </a:endParaRPr>
          </a:p>
        </p:txBody>
      </p:sp>
      <p:sp>
        <p:nvSpPr>
          <p:cNvPr id="3" name="Espaço Reservado para Texto 2"/>
          <p:cNvSpPr>
            <a:spLocks noGrp="1"/>
          </p:cNvSpPr>
          <p:nvPr>
            <p:ph type="subTitle" idx="1"/>
          </p:nvPr>
        </p:nvSpPr>
        <p:spPr>
          <a:xfrm>
            <a:off x="2195513" y="4581525"/>
            <a:ext cx="6172200" cy="1727200"/>
          </a:xfrm>
        </p:spPr>
        <p:txBody>
          <a:bodyPr>
            <a:normAutofit fontScale="62500" lnSpcReduction="20000"/>
          </a:bodyPr>
          <a:lstStyle/>
          <a:p>
            <a:pPr marL="44450" algn="ctr" eaLnBrk="1" fontAlgn="auto" hangingPunct="1">
              <a:spcAft>
                <a:spcPts val="0"/>
              </a:spcAft>
              <a:buFont typeface="Wingdings 2"/>
              <a:buNone/>
              <a:defRPr/>
            </a:pPr>
            <a:endParaRPr lang="pt-BR" dirty="0" smtClean="0"/>
          </a:p>
          <a:p>
            <a:pPr marL="44450" algn="ctr" eaLnBrk="1" fontAlgn="auto" hangingPunct="1">
              <a:spcAft>
                <a:spcPts val="0"/>
              </a:spcAft>
              <a:buFont typeface="Wingdings 2"/>
              <a:buNone/>
              <a:defRPr/>
            </a:pPr>
            <a:r>
              <a:rPr lang="pt-BR" sz="2000" dirty="0" smtClean="0"/>
              <a:t>Profª Roberta C. de M. Siqueira</a:t>
            </a:r>
          </a:p>
          <a:p>
            <a:pPr marL="44450" algn="ctr" eaLnBrk="1" fontAlgn="auto" hangingPunct="1">
              <a:spcAft>
                <a:spcPts val="0"/>
              </a:spcAft>
              <a:defRPr/>
            </a:pPr>
            <a:r>
              <a:rPr lang="pt-BR" sz="2000" dirty="0" smtClean="0"/>
              <a:t>Direito Empresarial III</a:t>
            </a:r>
          </a:p>
          <a:p>
            <a:pPr marL="44450" algn="ctr" eaLnBrk="1" fontAlgn="auto" hangingPunct="1">
              <a:spcAft>
                <a:spcPts val="0"/>
              </a:spcAft>
              <a:defRPr/>
            </a:pPr>
            <a:endParaRPr lang="pt-BR" sz="2000" dirty="0" smtClean="0"/>
          </a:p>
          <a:p>
            <a:pPr marL="44450" algn="just" eaLnBrk="1" fontAlgn="auto" hangingPunct="1">
              <a:spcAft>
                <a:spcPts val="0"/>
              </a:spcAft>
              <a:defRPr/>
            </a:pPr>
            <a:r>
              <a:rPr lang="pt-BR" sz="2000" dirty="0" smtClean="0"/>
              <a:t>ATENÇÃO: Este material é meramente informativo e </a:t>
            </a:r>
            <a:r>
              <a:rPr lang="pt-BR" sz="2000" u="sng" dirty="0" smtClean="0"/>
              <a:t>não exaure </a:t>
            </a:r>
            <a:r>
              <a:rPr lang="pt-BR" sz="2000" dirty="0" smtClean="0"/>
              <a:t>a matéria. Foi retirado da bibliografia do curso constante no seu Plano de Ensino. São necessários estudos complementares. Mera orientação e roteiro para estudos.</a:t>
            </a:r>
          </a:p>
          <a:p>
            <a:pPr marL="44450" algn="ctr" eaLnBrk="1" fontAlgn="auto" hangingPunct="1">
              <a:spcAft>
                <a:spcPts val="0"/>
              </a:spcAft>
              <a:buFont typeface="Wingdings 2"/>
              <a:buNone/>
              <a:defRPr/>
            </a:pPr>
            <a:endParaRPr lang="pt-BR" sz="2000" dirty="0" smtClean="0"/>
          </a:p>
          <a:p>
            <a:pPr marL="44450" algn="ctr" eaLnBrk="1" fontAlgn="auto" hangingPunct="1">
              <a:spcAft>
                <a:spcPts val="0"/>
              </a:spcAft>
              <a:buFont typeface="Wingdings 2"/>
              <a:buNone/>
              <a:defRPr/>
            </a:pPr>
            <a:endParaRPr lang="pt-BR" sz="2000" dirty="0" smtClean="0"/>
          </a:p>
          <a:p>
            <a:pPr marL="44450" algn="ctr" eaLnBrk="1" fontAlgn="auto" hangingPunct="1">
              <a:spcAft>
                <a:spcPts val="0"/>
              </a:spcAft>
              <a:buFont typeface="Wingdings 2"/>
              <a:buNone/>
              <a:defRPr/>
            </a:pPr>
            <a:endParaRPr lang="pt-BR" sz="2000" dirty="0" smtClean="0"/>
          </a:p>
          <a:p>
            <a:pPr eaLnBrk="1" fontAlgn="auto" hangingPunct="1">
              <a:spcAft>
                <a:spcPts val="0"/>
              </a:spcAft>
              <a:buFont typeface="Wingdings 2"/>
              <a:buNone/>
              <a:defRPr/>
            </a:pPr>
            <a:endParaRPr lang="pt-BR" dirty="0"/>
          </a:p>
        </p:txBody>
      </p:sp>
    </p:spTree>
    <p:extLst>
      <p:ext uri="{BB962C8B-B14F-4D97-AF65-F5344CB8AC3E}">
        <p14:creationId xmlns:p14="http://schemas.microsoft.com/office/powerpoint/2010/main" val="2981807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ço Reservado para Conteúdo 4"/>
          <p:cNvSpPr>
            <a:spLocks noGrp="1"/>
          </p:cNvSpPr>
          <p:nvPr>
            <p:ph sz="quarter" idx="1"/>
          </p:nvPr>
        </p:nvSpPr>
        <p:spPr>
          <a:xfrm>
            <a:off x="457200" y="836712"/>
            <a:ext cx="7467600" cy="5637113"/>
          </a:xfrm>
        </p:spPr>
        <p:txBody>
          <a:bodyPr>
            <a:normAutofit/>
          </a:bodyPr>
          <a:lstStyle/>
          <a:p>
            <a:pPr algn="just">
              <a:buFont typeface="Wingdings" pitchFamily="2" charset="2"/>
              <a:buChar char="v"/>
              <a:defRPr/>
            </a:pPr>
            <a:r>
              <a:rPr lang="pt-BR" b="1" i="1" dirty="0" smtClean="0"/>
              <a:t>Art. 43. </a:t>
            </a:r>
            <a:r>
              <a:rPr lang="pt-BR" i="1" dirty="0" smtClean="0"/>
              <a:t>O portador de uma letra pode exercer os seus direitos de ação contra os endossantes, sacador e outros coobrigados: no vencimento; se o pagamento não foi efetuado; mesmo antes do vencimento: </a:t>
            </a:r>
          </a:p>
          <a:p>
            <a:pPr algn="just">
              <a:buFont typeface="Wingdings" pitchFamily="2" charset="2"/>
              <a:buNone/>
              <a:defRPr/>
            </a:pPr>
            <a:r>
              <a:rPr lang="pt-BR" i="1" dirty="0" smtClean="0"/>
              <a:t>	1º) se houve recusa total ou parcial de aceite; </a:t>
            </a:r>
          </a:p>
          <a:p>
            <a:pPr algn="just">
              <a:buFont typeface="Wingdings" pitchFamily="2" charset="2"/>
              <a:buNone/>
              <a:defRPr/>
            </a:pPr>
            <a:r>
              <a:rPr lang="pt-BR" i="1" dirty="0" smtClean="0"/>
              <a:t>	2º) nos casos de falência do sacado, quer ele tenha aceite, quer não, de suspensão de pagamentos do mesmo, ainda que não constatada por sentença, ou de ter sido promovida, sem resultado, execução dos seus bens; </a:t>
            </a:r>
          </a:p>
          <a:p>
            <a:pPr algn="just">
              <a:buFont typeface="Wingdings" pitchFamily="2" charset="2"/>
              <a:buNone/>
              <a:defRPr/>
            </a:pPr>
            <a:r>
              <a:rPr lang="pt-BR" i="1" dirty="0" smtClean="0"/>
              <a:t>	3º) nos casos de falência do sacador de uma letra não aceitável. </a:t>
            </a:r>
          </a:p>
          <a:p>
            <a:pPr algn="just">
              <a:buFont typeface="Wingdings" pitchFamily="2" charset="2"/>
              <a:buChar char="v"/>
              <a:defRPr/>
            </a:pPr>
            <a:endParaRPr lang="pt-BR" dirty="0" smtClean="0"/>
          </a:p>
        </p:txBody>
      </p:sp>
      <p:sp>
        <p:nvSpPr>
          <p:cNvPr id="16691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54363A5-63D2-4870-B8BA-EBD7992AB984}" type="slidenum">
              <a:rPr lang="pt-BR" smtClean="0"/>
              <a:pPr/>
              <a:t>10</a:t>
            </a:fld>
            <a:endParaRPr lang="pt-BR" smtClean="0"/>
          </a:p>
        </p:txBody>
      </p:sp>
    </p:spTree>
    <p:extLst>
      <p:ext uri="{BB962C8B-B14F-4D97-AF65-F5344CB8AC3E}">
        <p14:creationId xmlns:p14="http://schemas.microsoft.com/office/powerpoint/2010/main" val="2040142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Espaço Reservado para Conteúdo 4"/>
          <p:cNvSpPr>
            <a:spLocks noGrp="1"/>
          </p:cNvSpPr>
          <p:nvPr>
            <p:ph sz="quarter" idx="1"/>
          </p:nvPr>
        </p:nvSpPr>
        <p:spPr>
          <a:xfrm>
            <a:off x="457200" y="692696"/>
            <a:ext cx="7467600" cy="5781129"/>
          </a:xfrm>
        </p:spPr>
        <p:txBody>
          <a:bodyPr/>
          <a:lstStyle/>
          <a:p>
            <a:pPr algn="just"/>
            <a:r>
              <a:rPr lang="pt-BR" dirty="0" smtClean="0"/>
              <a:t>O Brasil adotou a reserva prevista no artigo 10 do Anexo II, do Decreto n. 57.663/66, pela qual "</a:t>
            </a:r>
            <a:r>
              <a:rPr lang="pt-BR" i="1" dirty="0" smtClean="0"/>
              <a:t>fica reservada para a legislação de cada uma das Altas Partes Contratantes a determinação precisa das situações jurídicas a que se referem os nos 2 e 3 do art. 43”.</a:t>
            </a:r>
          </a:p>
          <a:p>
            <a:pPr algn="just"/>
            <a:endParaRPr lang="pt-BR" dirty="0" smtClean="0"/>
          </a:p>
          <a:p>
            <a:pPr algn="just"/>
            <a:r>
              <a:rPr lang="pt-BR" dirty="0" smtClean="0"/>
              <a:t>Divergência doutrinária: </a:t>
            </a:r>
          </a:p>
          <a:p>
            <a:pPr algn="just"/>
            <a:endParaRPr lang="pt-BR" dirty="0" smtClean="0"/>
          </a:p>
          <a:p>
            <a:pPr lvl="1" algn="just"/>
            <a:r>
              <a:rPr lang="pt-BR" dirty="0" smtClean="0"/>
              <a:t>Fran Martins entende que estão em vigor no Brasil todas as hipóteses de vencimento antecipado previstas no artigo 43 da LUG.</a:t>
            </a:r>
          </a:p>
          <a:p>
            <a:pPr lvl="1" algn="just"/>
            <a:endParaRPr lang="pt-BR" dirty="0" smtClean="0"/>
          </a:p>
          <a:p>
            <a:pPr lvl="1" algn="just"/>
            <a:endParaRPr lang="pt-BR" dirty="0" smtClean="0"/>
          </a:p>
        </p:txBody>
      </p:sp>
      <p:sp>
        <p:nvSpPr>
          <p:cNvPr id="16793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372B7B9-0D05-4247-B37D-04CCBCC41C5F}" type="slidenum">
              <a:rPr lang="pt-BR" smtClean="0"/>
              <a:pPr/>
              <a:t>11</a:t>
            </a:fld>
            <a:endParaRPr lang="pt-BR" smtClean="0"/>
          </a:p>
        </p:txBody>
      </p:sp>
    </p:spTree>
    <p:extLst>
      <p:ext uri="{BB962C8B-B14F-4D97-AF65-F5344CB8AC3E}">
        <p14:creationId xmlns:p14="http://schemas.microsoft.com/office/powerpoint/2010/main" val="1553980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Espaço Reservado para Conteúdo 4"/>
          <p:cNvSpPr>
            <a:spLocks noGrp="1"/>
          </p:cNvSpPr>
          <p:nvPr>
            <p:ph sz="quarter" idx="1"/>
          </p:nvPr>
        </p:nvSpPr>
        <p:spPr>
          <a:xfrm>
            <a:off x="457200" y="692696"/>
            <a:ext cx="7467600" cy="5781129"/>
          </a:xfrm>
        </p:spPr>
        <p:txBody>
          <a:bodyPr/>
          <a:lstStyle/>
          <a:p>
            <a:pPr algn="just"/>
            <a:r>
              <a:rPr lang="pt-BR" dirty="0" smtClean="0"/>
              <a:t>Para Luiz Emygdio da Rosa Junior, Fábio Ulhoa Coelho, Antônio Mercado Junior, Waldirio Bulgarelli e </a:t>
            </a:r>
            <a:r>
              <a:rPr lang="pt-BR" dirty="0" err="1" smtClean="0"/>
              <a:t>Wille</a:t>
            </a:r>
            <a:r>
              <a:rPr lang="pt-BR" dirty="0" smtClean="0"/>
              <a:t> Duarte Costa, os n. 2 e 3 do artigo 43 da LUG não têm aplicabilidade no Brasil, estando em vigor apenas o artigo 19 do Decreto nº 2.044/1908, ou seja, estariam em vigor apenas as seguintes hipóteses de vencimento antecipado: </a:t>
            </a:r>
          </a:p>
          <a:p>
            <a:pPr algn="just"/>
            <a:endParaRPr lang="pt-BR" dirty="0" smtClean="0"/>
          </a:p>
          <a:p>
            <a:pPr lvl="1" algn="just"/>
            <a:r>
              <a:rPr lang="pt-BR" sz="2400" dirty="0" smtClean="0"/>
              <a:t>a falta ou recusa total ou parcial de aceite</a:t>
            </a:r>
          </a:p>
          <a:p>
            <a:pPr lvl="1" algn="just"/>
            <a:r>
              <a:rPr lang="pt-BR" sz="2400" dirty="0" smtClean="0"/>
              <a:t>a falência do aceitante.</a:t>
            </a:r>
          </a:p>
          <a:p>
            <a:pPr lvl="1" algn="just"/>
            <a:endParaRPr lang="pt-BR" dirty="0" smtClean="0"/>
          </a:p>
        </p:txBody>
      </p:sp>
      <p:sp>
        <p:nvSpPr>
          <p:cNvPr id="16793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372B7B9-0D05-4247-B37D-04CCBCC41C5F}" type="slidenum">
              <a:rPr lang="pt-BR" smtClean="0"/>
              <a:pPr/>
              <a:t>12</a:t>
            </a:fld>
            <a:endParaRPr lang="pt-BR" smtClean="0"/>
          </a:p>
        </p:txBody>
      </p:sp>
    </p:spTree>
    <p:extLst>
      <p:ext uri="{BB962C8B-B14F-4D97-AF65-F5344CB8AC3E}">
        <p14:creationId xmlns:p14="http://schemas.microsoft.com/office/powerpoint/2010/main" val="1477096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Espaço Reservado para Conteúdo 4"/>
          <p:cNvSpPr>
            <a:spLocks noGrp="1"/>
          </p:cNvSpPr>
          <p:nvPr>
            <p:ph sz="quarter" idx="1"/>
          </p:nvPr>
        </p:nvSpPr>
        <p:spPr>
          <a:xfrm>
            <a:off x="457200" y="692696"/>
            <a:ext cx="7467600" cy="5781129"/>
          </a:xfrm>
        </p:spPr>
        <p:txBody>
          <a:bodyPr/>
          <a:lstStyle/>
          <a:p>
            <a:pPr marL="0" indent="0" algn="just">
              <a:buNone/>
            </a:pPr>
            <a:r>
              <a:rPr lang="pt-BR" b="1" i="1" dirty="0"/>
              <a:t>Art. 19. </a:t>
            </a:r>
            <a:r>
              <a:rPr lang="pt-BR" i="1" dirty="0"/>
              <a:t>A letra é considerada vencida, quando </a:t>
            </a:r>
            <a:r>
              <a:rPr lang="pt-BR" i="1" dirty="0" smtClean="0"/>
              <a:t>protestada:</a:t>
            </a:r>
          </a:p>
          <a:p>
            <a:pPr marL="0" indent="0" algn="just">
              <a:buNone/>
            </a:pPr>
            <a:r>
              <a:rPr lang="pt-BR" i="1" dirty="0" smtClean="0"/>
              <a:t>I</a:t>
            </a:r>
            <a:r>
              <a:rPr lang="pt-BR" i="1" dirty="0"/>
              <a:t>. pela falta ou recusa do aceite;</a:t>
            </a:r>
          </a:p>
          <a:p>
            <a:pPr marL="0" indent="0" algn="just">
              <a:buNone/>
            </a:pPr>
            <a:r>
              <a:rPr lang="pt-BR" i="1" dirty="0" smtClean="0"/>
              <a:t>II</a:t>
            </a:r>
            <a:r>
              <a:rPr lang="pt-BR" i="1" dirty="0"/>
              <a:t>. pela falência do aceitante.</a:t>
            </a:r>
          </a:p>
          <a:p>
            <a:pPr marL="0" indent="0" algn="just">
              <a:buNone/>
            </a:pPr>
            <a:r>
              <a:rPr lang="pt-BR" i="1" dirty="0" smtClean="0"/>
              <a:t>O </a:t>
            </a:r>
            <a:r>
              <a:rPr lang="pt-BR" i="1" dirty="0"/>
              <a:t>pagamento, nestes casos, continua diferido até ao dia do vencimento ordinário da letra, ocorrendo o aceite de outro sacado nomeado ou, na falta, a aquiescência do portador, expressa no ato do protesto, ao aceite na letra, pelo interveniente voluntário</a:t>
            </a:r>
          </a:p>
          <a:p>
            <a:pPr lvl="1" algn="just"/>
            <a:endParaRPr lang="pt-BR" dirty="0" smtClean="0"/>
          </a:p>
        </p:txBody>
      </p:sp>
      <p:sp>
        <p:nvSpPr>
          <p:cNvPr id="16793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372B7B9-0D05-4247-B37D-04CCBCC41C5F}" type="slidenum">
              <a:rPr lang="pt-BR" smtClean="0"/>
              <a:pPr/>
              <a:t>13</a:t>
            </a:fld>
            <a:endParaRPr lang="pt-BR" smtClean="0"/>
          </a:p>
        </p:txBody>
      </p:sp>
    </p:spTree>
    <p:extLst>
      <p:ext uri="{BB962C8B-B14F-4D97-AF65-F5344CB8AC3E}">
        <p14:creationId xmlns:p14="http://schemas.microsoft.com/office/powerpoint/2010/main" val="1214264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Espaço Reservado para Conteúdo 4"/>
          <p:cNvSpPr>
            <a:spLocks noGrp="1"/>
          </p:cNvSpPr>
          <p:nvPr>
            <p:ph sz="quarter" idx="1"/>
          </p:nvPr>
        </p:nvSpPr>
        <p:spPr>
          <a:xfrm>
            <a:off x="457200" y="692696"/>
            <a:ext cx="7467600" cy="5781129"/>
          </a:xfrm>
        </p:spPr>
        <p:txBody>
          <a:bodyPr/>
          <a:lstStyle/>
          <a:p>
            <a:pPr marL="365125" indent="-282575" algn="just" eaLnBrk="1" hangingPunct="1"/>
            <a:r>
              <a:rPr lang="pt-BR" b="1" dirty="0" smtClean="0"/>
              <a:t>PRORROGAÇÃO DE VENCIMENTO:</a:t>
            </a:r>
          </a:p>
          <a:p>
            <a:pPr marL="365125" indent="-282575" algn="just" eaLnBrk="1" hangingPunct="1"/>
            <a:endParaRPr lang="pt-BR" dirty="0" smtClean="0"/>
          </a:p>
          <a:p>
            <a:pPr marL="731838" lvl="1" indent="-282575" algn="just" eaLnBrk="1" hangingPunct="1"/>
            <a:r>
              <a:rPr lang="pt-BR" sz="2400" dirty="0" smtClean="0"/>
              <a:t>Nosso direito NÃO admite dias de perdão ou dias de graça em relação à letra de câmbio, ou seja, não se concede dias de tolerância para o cumprimento da obrigação (LUG, art. 74).</a:t>
            </a:r>
          </a:p>
          <a:p>
            <a:pPr marL="365125" indent="-282575" algn="just" eaLnBrk="1" hangingPunct="1"/>
            <a:endParaRPr lang="pt-BR" dirty="0" smtClean="0"/>
          </a:p>
          <a:p>
            <a:pPr marL="731838" lvl="1" indent="-282575" algn="just" eaLnBrk="1" hangingPunct="1"/>
            <a:r>
              <a:rPr lang="pt-BR" sz="2400" dirty="0" smtClean="0"/>
              <a:t>Em caso de concessão de tolerância, o credor poderá </a:t>
            </a:r>
            <a:r>
              <a:rPr lang="pt-BR" sz="2400" b="1" dirty="0" smtClean="0">
                <a:solidFill>
                  <a:schemeClr val="accent1"/>
                </a:solidFill>
              </a:rPr>
              <a:t>perder os direitos contra os devedores indiretos</a:t>
            </a:r>
            <a:r>
              <a:rPr lang="pt-BR" sz="2400" dirty="0" smtClean="0"/>
              <a:t>, pois é exigido, para cobrança deles, protesto tempestivo (art. 53).</a:t>
            </a:r>
          </a:p>
          <a:p>
            <a:pPr marL="731838" lvl="1" indent="-282575" algn="just" eaLnBrk="1" hangingPunct="1"/>
            <a:endParaRPr lang="pt-BR" sz="2400" dirty="0" smtClean="0"/>
          </a:p>
          <a:p>
            <a:pPr marL="731838" lvl="1" indent="-282575" algn="just" eaLnBrk="1" hangingPunct="1"/>
            <a:r>
              <a:rPr lang="pt-BR" sz="2400" dirty="0" smtClean="0"/>
              <a:t>Caso haja prorrogação, essa convenção só vale em relação às partes que o ajustaram.</a:t>
            </a:r>
          </a:p>
        </p:txBody>
      </p:sp>
      <p:sp>
        <p:nvSpPr>
          <p:cNvPr id="16793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372B7B9-0D05-4247-B37D-04CCBCC41C5F}" type="slidenum">
              <a:rPr lang="pt-BR" smtClean="0"/>
              <a:pPr/>
              <a:t>14</a:t>
            </a:fld>
            <a:endParaRPr lang="pt-BR" smtClean="0"/>
          </a:p>
        </p:txBody>
      </p:sp>
    </p:spTree>
    <p:extLst>
      <p:ext uri="{BB962C8B-B14F-4D97-AF65-F5344CB8AC3E}">
        <p14:creationId xmlns:p14="http://schemas.microsoft.com/office/powerpoint/2010/main" val="152418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ço Reservado para Conteúdo 4"/>
          <p:cNvSpPr>
            <a:spLocks noGrp="1"/>
          </p:cNvSpPr>
          <p:nvPr>
            <p:ph sz="quarter" idx="1"/>
          </p:nvPr>
        </p:nvSpPr>
        <p:spPr>
          <a:xfrm>
            <a:off x="457200" y="692150"/>
            <a:ext cx="7467600" cy="5781675"/>
          </a:xfrm>
        </p:spPr>
        <p:txBody>
          <a:bodyPr>
            <a:normAutofit fontScale="85000" lnSpcReduction="20000"/>
          </a:bodyPr>
          <a:lstStyle/>
          <a:p>
            <a:pPr algn="just">
              <a:buFont typeface="Wingdings" pitchFamily="2" charset="2"/>
              <a:buChar char="v"/>
              <a:defRPr/>
            </a:pPr>
            <a:r>
              <a:rPr lang="pt-BR" b="1" i="1" dirty="0" smtClean="0"/>
              <a:t>Art. 53. </a:t>
            </a:r>
            <a:r>
              <a:rPr lang="pt-BR" i="1" dirty="0" smtClean="0"/>
              <a:t>Depois de expirados os prazos fixados: </a:t>
            </a:r>
          </a:p>
          <a:p>
            <a:pPr algn="just">
              <a:buFont typeface="Wingdings" pitchFamily="2" charset="2"/>
              <a:buNone/>
              <a:defRPr/>
            </a:pPr>
            <a:r>
              <a:rPr lang="pt-BR" i="1" dirty="0" smtClean="0"/>
              <a:t>	- para a apresentação de uma letra à vista ou a certo termo de vista; </a:t>
            </a:r>
          </a:p>
          <a:p>
            <a:pPr algn="just">
              <a:buFont typeface="Wingdings" pitchFamily="2" charset="2"/>
              <a:buNone/>
              <a:defRPr/>
            </a:pPr>
            <a:r>
              <a:rPr lang="pt-BR" i="1" dirty="0" smtClean="0"/>
              <a:t>	- para se fazer o protesto por falta de aceite ou por falta de pagamento; </a:t>
            </a:r>
          </a:p>
          <a:p>
            <a:pPr algn="just">
              <a:buFont typeface="Wingdings" pitchFamily="2" charset="2"/>
              <a:buNone/>
              <a:defRPr/>
            </a:pPr>
            <a:r>
              <a:rPr lang="pt-BR" i="1" dirty="0" smtClean="0"/>
              <a:t>	- para a apresentação a pagamento no caso da cláusula "sem despesas".</a:t>
            </a:r>
          </a:p>
          <a:p>
            <a:pPr algn="just">
              <a:buFont typeface="Wingdings" pitchFamily="2" charset="2"/>
              <a:buNone/>
              <a:defRPr/>
            </a:pPr>
            <a:r>
              <a:rPr lang="pt-BR" i="1" dirty="0" smtClean="0"/>
              <a:t>	O portador perdeu os seus direitos de ação contra os endossantes, contra o sacador e contra os outros coobrigados, à exceção do aceitante. Na falta de apresentação ao aceite no prazo estipulado pelo sacador, o portador perdeu os seus direitos de ação, tanto por falta de pagamento como por falta de aceite, a não ser que dos termos da estipulação se conclua que o sacador apenas teve em vista exonerar-se da garantia do aceite. </a:t>
            </a:r>
          </a:p>
          <a:p>
            <a:pPr algn="just">
              <a:buFont typeface="Wingdings" pitchFamily="2" charset="2"/>
              <a:buNone/>
              <a:defRPr/>
            </a:pPr>
            <a:r>
              <a:rPr lang="pt-BR" i="1" dirty="0" smtClean="0"/>
              <a:t>	Se a estipulação de um prazo para a apresentação constar de um endosso, somente aproveita ao respectivo endossante. </a:t>
            </a:r>
          </a:p>
          <a:p>
            <a:pPr algn="just">
              <a:buFont typeface="Wingdings" pitchFamily="2" charset="2"/>
              <a:buNone/>
              <a:defRPr/>
            </a:pPr>
            <a:endParaRPr lang="pt-BR" i="1" dirty="0" smtClean="0"/>
          </a:p>
          <a:p>
            <a:pPr algn="just">
              <a:buFont typeface="Wingdings" pitchFamily="2" charset="2"/>
              <a:buChar char="v"/>
              <a:defRPr/>
            </a:pPr>
            <a:r>
              <a:rPr lang="pt-BR" b="1" i="1" dirty="0" smtClean="0"/>
              <a:t>Art. 74. </a:t>
            </a:r>
            <a:r>
              <a:rPr lang="pt-BR" i="1" dirty="0" smtClean="0"/>
              <a:t>Não são admitidos dias de perdão quer legal, quer judicial.</a:t>
            </a:r>
          </a:p>
          <a:p>
            <a:pPr algn="just">
              <a:buFont typeface="Wingdings" pitchFamily="2" charset="2"/>
              <a:buChar char="v"/>
              <a:defRPr/>
            </a:pPr>
            <a:endParaRPr lang="pt-BR" dirty="0" smtClean="0"/>
          </a:p>
        </p:txBody>
      </p:sp>
      <p:sp>
        <p:nvSpPr>
          <p:cNvPr id="168963"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92D7140-1F71-4B71-9F32-1645BE4905ED}" type="slidenum">
              <a:rPr lang="pt-BR" smtClean="0"/>
              <a:pPr/>
              <a:t>15</a:t>
            </a:fld>
            <a:endParaRPr lang="pt-BR" smtClean="0"/>
          </a:p>
        </p:txBody>
      </p:sp>
    </p:spTree>
    <p:extLst>
      <p:ext uri="{BB962C8B-B14F-4D97-AF65-F5344CB8AC3E}">
        <p14:creationId xmlns:p14="http://schemas.microsoft.com/office/powerpoint/2010/main" val="3341438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4.2 Apresentação</a:t>
            </a:r>
          </a:p>
        </p:txBody>
      </p:sp>
      <p:sp>
        <p:nvSpPr>
          <p:cNvPr id="169987" name="Espaço Reservado para Conteúdo 4"/>
          <p:cNvSpPr>
            <a:spLocks noGrp="1"/>
          </p:cNvSpPr>
          <p:nvPr>
            <p:ph sz="quarter" idx="1"/>
          </p:nvPr>
        </p:nvSpPr>
        <p:spPr>
          <a:xfrm>
            <a:off x="457200" y="1600200"/>
            <a:ext cx="7467600" cy="4873625"/>
          </a:xfrm>
        </p:spPr>
        <p:txBody>
          <a:bodyPr>
            <a:normAutofit lnSpcReduction="10000"/>
          </a:bodyPr>
          <a:lstStyle/>
          <a:p>
            <a:pPr marL="365125" indent="-282575" algn="just" eaLnBrk="1" hangingPunct="1"/>
            <a:r>
              <a:rPr lang="pt-BR" dirty="0" smtClean="0"/>
              <a:t>Deve ser feita pelo portador ao devedor principal para que este pague a quantia constante do título na data do vencimento, no local indicado na cártula (LUG, art. 38). </a:t>
            </a:r>
          </a:p>
          <a:p>
            <a:pPr marL="365125" indent="-282575" algn="just" eaLnBrk="1" hangingPunct="1"/>
            <a:endParaRPr lang="pt-BR" dirty="0" smtClean="0"/>
          </a:p>
          <a:p>
            <a:pPr marL="365125" indent="-282575" algn="just" eaLnBrk="1" hangingPunct="1"/>
            <a:r>
              <a:rPr lang="pt-BR" dirty="0" smtClean="0"/>
              <a:t>Por PORTADOR LEGÍTIMO deve-se entender a pessoa que tem seu nome no título, seja originariamente, seja por endosso.</a:t>
            </a:r>
          </a:p>
          <a:p>
            <a:pPr marL="365125" indent="-282575" algn="just" eaLnBrk="1" hangingPunct="1"/>
            <a:endParaRPr lang="pt-BR" dirty="0" smtClean="0"/>
          </a:p>
          <a:p>
            <a:pPr marL="365125" indent="-282575" algn="just" eaLnBrk="1" hangingPunct="1"/>
            <a:r>
              <a:rPr lang="pt-BR" dirty="0" smtClean="0"/>
              <a:t>Falta de pagamento pelo portador legítimo: o título deve ser apresentado ao Tabelionato de Protestos (lavrar protesto por falta de pagamento).</a:t>
            </a:r>
          </a:p>
        </p:txBody>
      </p:sp>
      <p:sp>
        <p:nvSpPr>
          <p:cNvPr id="169988"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1BD5797-E2F8-4D0C-8812-A8B19EFF4370}" type="slidenum">
              <a:rPr lang="pt-BR" smtClean="0"/>
              <a:pPr/>
              <a:t>16</a:t>
            </a:fld>
            <a:endParaRPr lang="pt-BR" smtClean="0"/>
          </a:p>
        </p:txBody>
      </p:sp>
    </p:spTree>
    <p:extLst>
      <p:ext uri="{BB962C8B-B14F-4D97-AF65-F5344CB8AC3E}">
        <p14:creationId xmlns:p14="http://schemas.microsoft.com/office/powerpoint/2010/main" val="1327146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620688"/>
            <a:ext cx="7467600" cy="5853137"/>
          </a:xfrm>
        </p:spPr>
        <p:txBody>
          <a:bodyPr>
            <a:normAutofit fontScale="92500" lnSpcReduction="10000"/>
          </a:bodyPr>
          <a:lstStyle/>
          <a:p>
            <a:pPr marL="365125" indent="-282575" algn="just" eaLnBrk="1" hangingPunct="1">
              <a:defRPr/>
            </a:pPr>
            <a:r>
              <a:rPr lang="pt-BR" dirty="0" smtClean="0"/>
              <a:t>Nos títulos À VISTA, a apresentação deverá ocorrer </a:t>
            </a:r>
            <a:r>
              <a:rPr lang="pt-BR" b="1" dirty="0" smtClean="0">
                <a:solidFill>
                  <a:schemeClr val="accent1"/>
                </a:solidFill>
              </a:rPr>
              <a:t>até 1 ano após a emissão do título</a:t>
            </a:r>
            <a:r>
              <a:rPr lang="pt-BR" dirty="0" smtClean="0"/>
              <a:t>, admitidas alterações desse prazo pelo sacador e apenas redução pelos endossantes.</a:t>
            </a:r>
          </a:p>
          <a:p>
            <a:pPr marL="365125" indent="-282575" algn="just" eaLnBrk="1" hangingPunct="1">
              <a:defRPr/>
            </a:pPr>
            <a:endParaRPr lang="pt-BR" dirty="0" smtClean="0"/>
          </a:p>
          <a:p>
            <a:pPr marL="365125" indent="-282575" algn="just" eaLnBrk="1" hangingPunct="1">
              <a:defRPr/>
            </a:pPr>
            <a:r>
              <a:rPr lang="pt-BR" dirty="0" smtClean="0"/>
              <a:t>Nos demais tipos de vencimento (a dia certo, a certo tempo da data, a certo tempo da vista), a apresentação deve ser feita </a:t>
            </a:r>
            <a:r>
              <a:rPr lang="pt-BR" u="sng" dirty="0" smtClean="0"/>
              <a:t>no dia do vencimento </a:t>
            </a:r>
            <a:r>
              <a:rPr lang="pt-BR" dirty="0" smtClean="0"/>
              <a:t>ou em um dos </a:t>
            </a:r>
            <a:r>
              <a:rPr lang="pt-BR" u="sng" dirty="0" smtClean="0"/>
              <a:t>dois dias úteis </a:t>
            </a:r>
            <a:r>
              <a:rPr lang="pt-BR" dirty="0" smtClean="0"/>
              <a:t>seguintes (art. 38). </a:t>
            </a:r>
            <a:r>
              <a:rPr lang="pt-BR" b="1" dirty="0" smtClean="0">
                <a:solidFill>
                  <a:schemeClr val="accent1"/>
                </a:solidFill>
              </a:rPr>
              <a:t>Atenção!</a:t>
            </a:r>
          </a:p>
          <a:p>
            <a:pPr marL="365125" indent="-282575" algn="just" eaLnBrk="1" hangingPunct="1">
              <a:defRPr/>
            </a:pPr>
            <a:endParaRPr lang="pt-BR" dirty="0" smtClean="0"/>
          </a:p>
          <a:p>
            <a:pPr algn="just"/>
            <a:r>
              <a:rPr lang="pt-BR" dirty="0" smtClean="0"/>
              <a:t>Todavia, neste particular, o Brasil adotou a reserva ao texto da LUG, prevista no artigo 5º do anexo II do Decreto n. 57.663/66, pelo qual poderá se prever que "</a:t>
            </a:r>
            <a:r>
              <a:rPr lang="pt-BR" i="1" dirty="0" smtClean="0"/>
              <a:t>em relação às letras pagáveis no seu território, o portador deverá fazer a apresentação no próprio dia do vencimento</a:t>
            </a:r>
            <a:r>
              <a:rPr lang="pt-BR" dirty="0" smtClean="0"/>
              <a:t>".</a:t>
            </a:r>
          </a:p>
        </p:txBody>
      </p:sp>
      <p:sp>
        <p:nvSpPr>
          <p:cNvPr id="17101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B0FF060-5CB7-4749-B223-3511E83FEA8A}" type="slidenum">
              <a:rPr lang="pt-BR" smtClean="0"/>
              <a:pPr/>
              <a:t>17</a:t>
            </a:fld>
            <a:endParaRPr lang="pt-BR" smtClean="0"/>
          </a:p>
        </p:txBody>
      </p:sp>
    </p:spTree>
    <p:extLst>
      <p:ext uri="{BB962C8B-B14F-4D97-AF65-F5344CB8AC3E}">
        <p14:creationId xmlns:p14="http://schemas.microsoft.com/office/powerpoint/2010/main" val="2152273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620688"/>
            <a:ext cx="7467600" cy="5853137"/>
          </a:xfrm>
        </p:spPr>
        <p:txBody>
          <a:bodyPr>
            <a:normAutofit fontScale="92500" lnSpcReduction="10000"/>
          </a:bodyPr>
          <a:lstStyle/>
          <a:p>
            <a:pPr algn="just"/>
            <a:r>
              <a:rPr lang="pt-BR" dirty="0" smtClean="0"/>
              <a:t>Apesar da reserva, </a:t>
            </a:r>
            <a:r>
              <a:rPr lang="pt-BR" b="1" dirty="0" smtClean="0">
                <a:solidFill>
                  <a:schemeClr val="accent1"/>
                </a:solidFill>
              </a:rPr>
              <a:t>alguns autores </a:t>
            </a:r>
            <a:r>
              <a:rPr lang="pt-BR" dirty="0" smtClean="0"/>
              <a:t>entendem que a reserva precisa ser completada, encontrando-se vigente ainda a LUG, que determina a apresentação num dos dois dias úteis seguintes.</a:t>
            </a:r>
          </a:p>
          <a:p>
            <a:pPr algn="just"/>
            <a:endParaRPr lang="pt-BR" dirty="0" smtClean="0"/>
          </a:p>
          <a:p>
            <a:pPr algn="just"/>
            <a:r>
              <a:rPr lang="pt-BR" dirty="0" smtClean="0"/>
              <a:t>A maior parte da doutrina entende que está em vigor a norma do </a:t>
            </a:r>
            <a:r>
              <a:rPr lang="pt-BR" b="1" dirty="0" smtClean="0"/>
              <a:t>artigo 20 </a:t>
            </a:r>
            <a:r>
              <a:rPr lang="pt-BR" dirty="0" smtClean="0"/>
              <a:t>do Decreto n. 2.044/1908, exceto no que tange à sanção, que exige </a:t>
            </a:r>
            <a:r>
              <a:rPr lang="pt-BR" b="1" dirty="0" smtClean="0">
                <a:solidFill>
                  <a:schemeClr val="accent1"/>
                </a:solidFill>
              </a:rPr>
              <a:t>a apresentação no dia do vencimento</a:t>
            </a:r>
            <a:r>
              <a:rPr lang="pt-BR" dirty="0" smtClean="0"/>
              <a:t>, ou em sendo feriado, no primeiro dia útil imediato.</a:t>
            </a:r>
          </a:p>
          <a:p>
            <a:pPr algn="just"/>
            <a:endParaRPr lang="pt-BR" dirty="0" smtClean="0"/>
          </a:p>
          <a:p>
            <a:pPr algn="just"/>
            <a:r>
              <a:rPr lang="pt-BR" dirty="0" smtClean="0"/>
              <a:t>Esse prazo poderá ser prorrogado em razão de um caso fortuito ou de um motivo de força maior. Cessado o impedimento, o portador deverá fazer a apresentação o mais breve possível. Pela LUG (art. 54), se o fortuito se prolongar por mais de 30 dias, podem ser promovidas as ações, independentemente da apresentação.</a:t>
            </a:r>
          </a:p>
        </p:txBody>
      </p:sp>
      <p:sp>
        <p:nvSpPr>
          <p:cNvPr id="17101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B0FF060-5CB7-4749-B223-3511E83FEA8A}" type="slidenum">
              <a:rPr lang="pt-BR" smtClean="0"/>
              <a:pPr/>
              <a:t>18</a:t>
            </a:fld>
            <a:endParaRPr lang="pt-BR" smtClean="0"/>
          </a:p>
        </p:txBody>
      </p:sp>
    </p:spTree>
    <p:extLst>
      <p:ext uri="{BB962C8B-B14F-4D97-AF65-F5344CB8AC3E}">
        <p14:creationId xmlns:p14="http://schemas.microsoft.com/office/powerpoint/2010/main" val="3784270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836712"/>
            <a:ext cx="7467600" cy="5637113"/>
          </a:xfrm>
        </p:spPr>
        <p:txBody>
          <a:bodyPr/>
          <a:lstStyle/>
          <a:p>
            <a:pPr algn="just">
              <a:defRPr/>
            </a:pPr>
            <a:r>
              <a:rPr lang="pt-BR" dirty="0" smtClean="0"/>
              <a:t>Desobediência ao prazo não traz maiores consequências ao credor que não perderá qualquer direito.  Só ocorre perda de direitos contra os DEVEDORES INDIRETOS </a:t>
            </a:r>
            <a:r>
              <a:rPr lang="pt-BR" b="1" dirty="0" smtClean="0">
                <a:solidFill>
                  <a:schemeClr val="accent1"/>
                </a:solidFill>
              </a:rPr>
              <a:t>se não for feito o protesto</a:t>
            </a:r>
            <a:r>
              <a:rPr lang="pt-BR" dirty="0" smtClean="0"/>
              <a:t> (art. 53).</a:t>
            </a:r>
          </a:p>
          <a:p>
            <a:pPr algn="just">
              <a:buFont typeface="Wingdings" pitchFamily="2" charset="2"/>
              <a:buChar char="v"/>
              <a:defRPr/>
            </a:pPr>
            <a:endParaRPr lang="pt-BR" b="1" i="1" dirty="0" smtClean="0"/>
          </a:p>
          <a:p>
            <a:pPr algn="just">
              <a:buFont typeface="Wingdings" pitchFamily="2" charset="2"/>
              <a:buChar char="v"/>
              <a:defRPr/>
            </a:pPr>
            <a:r>
              <a:rPr lang="pt-BR" b="1" i="1" dirty="0" smtClean="0"/>
              <a:t>Art. 38. </a:t>
            </a:r>
            <a:r>
              <a:rPr lang="pt-BR" i="1" dirty="0" smtClean="0"/>
              <a:t>O portador de uma letra pagável em dia fixo ou a certo termo de data ou de vista deve apresentá-la a pagamento no dia em que ela é pagável ou num dos 2 (dois) dias úteis seguintes. </a:t>
            </a:r>
          </a:p>
          <a:p>
            <a:pPr algn="just">
              <a:buFont typeface="Wingdings" pitchFamily="2" charset="2"/>
              <a:buNone/>
              <a:defRPr/>
            </a:pPr>
            <a:r>
              <a:rPr lang="pt-BR" i="1" dirty="0" smtClean="0"/>
              <a:t>	A apresentação da letra a uma câmara de compensação equivale a apresentação a pagamento. </a:t>
            </a:r>
          </a:p>
          <a:p>
            <a:pPr marL="365125" indent="-282575" algn="just" eaLnBrk="1" hangingPunct="1">
              <a:buFont typeface="Wingdings" pitchFamily="2" charset="2"/>
              <a:buChar char="v"/>
              <a:defRPr/>
            </a:pPr>
            <a:endParaRPr lang="pt-BR" i="1" dirty="0" smtClean="0"/>
          </a:p>
        </p:txBody>
      </p:sp>
      <p:sp>
        <p:nvSpPr>
          <p:cNvPr id="172035"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8D4897C-BCCD-4729-9937-A69C05801DDD}" type="slidenum">
              <a:rPr lang="pt-BR" smtClean="0"/>
              <a:pPr/>
              <a:t>19</a:t>
            </a:fld>
            <a:endParaRPr lang="pt-BR" smtClean="0"/>
          </a:p>
        </p:txBody>
      </p:sp>
    </p:spTree>
    <p:extLst>
      <p:ext uri="{BB962C8B-B14F-4D97-AF65-F5344CB8AC3E}">
        <p14:creationId xmlns:p14="http://schemas.microsoft.com/office/powerpoint/2010/main" val="3282259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4.1 Vencimento</a:t>
            </a:r>
          </a:p>
        </p:txBody>
      </p:sp>
      <p:sp>
        <p:nvSpPr>
          <p:cNvPr id="159747" name="Espaço Reservado para Conteúdo 4"/>
          <p:cNvSpPr>
            <a:spLocks noGrp="1"/>
          </p:cNvSpPr>
          <p:nvPr>
            <p:ph sz="quarter" idx="1"/>
          </p:nvPr>
        </p:nvSpPr>
        <p:spPr>
          <a:xfrm>
            <a:off x="457200" y="1600200"/>
            <a:ext cx="7467600" cy="4873625"/>
          </a:xfrm>
        </p:spPr>
        <p:txBody>
          <a:bodyPr>
            <a:normAutofit fontScale="92500" lnSpcReduction="10000"/>
          </a:bodyPr>
          <a:lstStyle/>
          <a:p>
            <a:pPr marL="365125" indent="-282575" algn="just" eaLnBrk="1" hangingPunct="1"/>
            <a:r>
              <a:rPr lang="pt-BR" dirty="0" smtClean="0"/>
              <a:t>VENCIMENTO </a:t>
            </a:r>
            <a:r>
              <a:rPr lang="pt-BR" dirty="0"/>
              <a:t>é a data em que o título se torna exigível. Deve ser certo, único, possível e de uma das modalidades previstas na lei. </a:t>
            </a:r>
            <a:r>
              <a:rPr lang="pt-BR" dirty="0" smtClean="0"/>
              <a:t>Dá exigibilidade ao crédito. A partir dele é que a ação executiva pode ser ajuizada.</a:t>
            </a:r>
          </a:p>
          <a:p>
            <a:pPr marL="365125" indent="-282575" algn="just" eaLnBrk="1" hangingPunct="1"/>
            <a:endParaRPr lang="pt-BR" dirty="0" smtClean="0"/>
          </a:p>
          <a:p>
            <a:pPr marL="365125" indent="-282575" algn="just" eaLnBrk="1" hangingPunct="1"/>
            <a:r>
              <a:rPr lang="pt-BR" dirty="0" smtClean="0"/>
              <a:t>Define o </a:t>
            </a:r>
            <a:r>
              <a:rPr lang="pt-BR" b="1" dirty="0" smtClean="0">
                <a:solidFill>
                  <a:schemeClr val="accent1"/>
                </a:solidFill>
              </a:rPr>
              <a:t>termo inicial</a:t>
            </a:r>
            <a:r>
              <a:rPr lang="pt-BR" dirty="0" smtClean="0"/>
              <a:t> do prazo prescricional, bem como o termo inicial dos juros moratórios legais.</a:t>
            </a:r>
          </a:p>
          <a:p>
            <a:pPr marL="365125" indent="-282575" algn="just" eaLnBrk="1" hangingPunct="1"/>
            <a:endParaRPr lang="pt-BR" dirty="0" smtClean="0"/>
          </a:p>
          <a:p>
            <a:pPr algn="just"/>
            <a:r>
              <a:rPr lang="pt-BR" dirty="0" smtClean="0"/>
              <a:t>Nas letras de câmbio, NÃO são admitidos vencimentos sucessivos, devendo haver sempre um vencimento único. A LUG afirma a </a:t>
            </a:r>
            <a:r>
              <a:rPr lang="pt-BR" b="1" dirty="0" smtClean="0">
                <a:solidFill>
                  <a:schemeClr val="accent1"/>
                </a:solidFill>
              </a:rPr>
              <a:t>nulidade</a:t>
            </a:r>
            <a:r>
              <a:rPr lang="pt-BR" dirty="0" smtClean="0"/>
              <a:t> do título que contenha vencimentos diferentes ou sucessivos (art. 33).</a:t>
            </a:r>
          </a:p>
          <a:p>
            <a:pPr marL="365125" indent="-282575" algn="just" eaLnBrk="1" hangingPunct="1"/>
            <a:endParaRPr lang="pt-BR" dirty="0" smtClean="0"/>
          </a:p>
          <a:p>
            <a:pPr marL="365125" indent="-282575" algn="just" eaLnBrk="1" hangingPunct="1"/>
            <a:endParaRPr lang="pt-BR" dirty="0" smtClean="0"/>
          </a:p>
          <a:p>
            <a:pPr marL="365125" indent="-282575" algn="just" eaLnBrk="1" hangingPunct="1"/>
            <a:endParaRPr lang="pt-BR" dirty="0" smtClean="0"/>
          </a:p>
        </p:txBody>
      </p:sp>
      <p:sp>
        <p:nvSpPr>
          <p:cNvPr id="159748"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0DF0B7B-AB31-47BD-A027-9512E85985D8}" type="slidenum">
              <a:rPr lang="pt-BR" smtClean="0"/>
              <a:pPr/>
              <a:t>2</a:t>
            </a:fld>
            <a:endParaRPr lang="pt-BR" smtClean="0"/>
          </a:p>
        </p:txBody>
      </p:sp>
    </p:spTree>
    <p:extLst>
      <p:ext uri="{BB962C8B-B14F-4D97-AF65-F5344CB8AC3E}">
        <p14:creationId xmlns:p14="http://schemas.microsoft.com/office/powerpoint/2010/main" val="3702868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836712"/>
            <a:ext cx="7467600" cy="5637113"/>
          </a:xfrm>
        </p:spPr>
        <p:txBody>
          <a:bodyPr>
            <a:normAutofit fontScale="92500" lnSpcReduction="10000"/>
          </a:bodyPr>
          <a:lstStyle/>
          <a:p>
            <a:pPr marL="82550" indent="0" algn="just" eaLnBrk="1" hangingPunct="1">
              <a:buNone/>
              <a:defRPr/>
            </a:pPr>
            <a:r>
              <a:rPr lang="pt-BR" b="1" i="1" dirty="0"/>
              <a:t>Art. 54 -</a:t>
            </a:r>
            <a:r>
              <a:rPr lang="pt-BR" i="1" dirty="0"/>
              <a:t> Quando a apresentação da letra ou o seu protesto não puder </a:t>
            </a:r>
            <a:r>
              <a:rPr lang="pt-BR" i="1" dirty="0" smtClean="0"/>
              <a:t>fazer-se dentro </a:t>
            </a:r>
            <a:r>
              <a:rPr lang="pt-BR" i="1" dirty="0"/>
              <a:t>dos prazos indicados por motivo insuperável (prescrição legal declarada por um Estado </a:t>
            </a:r>
            <a:r>
              <a:rPr lang="pt-BR" i="1" dirty="0" smtClean="0"/>
              <a:t>qualquer ou </a:t>
            </a:r>
            <a:r>
              <a:rPr lang="pt-BR" i="1" dirty="0"/>
              <a:t>outro caso de força maior), esses prazos serão prorrogados.</a:t>
            </a:r>
          </a:p>
          <a:p>
            <a:pPr marL="82550" indent="0" algn="just" eaLnBrk="1" hangingPunct="1">
              <a:buNone/>
              <a:defRPr/>
            </a:pPr>
            <a:r>
              <a:rPr lang="pt-BR" i="1" dirty="0"/>
              <a:t>O portador deverá avisar imediatamente o seu endossante do caso de força maior </a:t>
            </a:r>
            <a:r>
              <a:rPr lang="pt-BR" i="1" dirty="0" smtClean="0"/>
              <a:t>e fazer </a:t>
            </a:r>
            <a:r>
              <a:rPr lang="pt-BR" i="1" dirty="0"/>
              <a:t>menção desse aviso, datada e assinada, na letra ou numa folha anexa; para os demais </a:t>
            </a:r>
            <a:r>
              <a:rPr lang="pt-BR" i="1" dirty="0" smtClean="0"/>
              <a:t>são aplicáveis </a:t>
            </a:r>
            <a:r>
              <a:rPr lang="pt-BR" i="1" dirty="0"/>
              <a:t>as disposições do artigo 45.</a:t>
            </a:r>
          </a:p>
          <a:p>
            <a:pPr marL="82550" indent="0" algn="just" eaLnBrk="1" hangingPunct="1">
              <a:buNone/>
              <a:defRPr/>
            </a:pPr>
            <a:r>
              <a:rPr lang="pt-BR" i="1" dirty="0"/>
              <a:t>Desde que tenha cessado o caso de força maior, o portador deve apresentar </a:t>
            </a:r>
            <a:r>
              <a:rPr lang="pt-BR" i="1" dirty="0" smtClean="0"/>
              <a:t>sem demora </a:t>
            </a:r>
            <a:r>
              <a:rPr lang="pt-BR" i="1" dirty="0"/>
              <a:t>a letra ao aceite ou a pagamento e, caso haja motivo para tal, fazer o protesto</a:t>
            </a:r>
            <a:r>
              <a:rPr lang="pt-BR" i="1" dirty="0" smtClean="0"/>
              <a:t>. Se </a:t>
            </a:r>
            <a:r>
              <a:rPr lang="pt-BR" i="1" dirty="0"/>
              <a:t>o caso de força maior se prolongar além de trinta dias a contar da data </a:t>
            </a:r>
            <a:r>
              <a:rPr lang="pt-BR" i="1" dirty="0" smtClean="0"/>
              <a:t>do vencimento</a:t>
            </a:r>
            <a:r>
              <a:rPr lang="pt-BR" i="1" dirty="0"/>
              <a:t>, podem promover-se ações sem que haja necessidade de apresentação ou protesto</a:t>
            </a:r>
            <a:r>
              <a:rPr lang="pt-BR" i="1" dirty="0" smtClean="0"/>
              <a:t>.</a:t>
            </a:r>
            <a:endParaRPr lang="pt-BR" i="1" dirty="0"/>
          </a:p>
        </p:txBody>
      </p:sp>
      <p:sp>
        <p:nvSpPr>
          <p:cNvPr id="172035"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8D4897C-BCCD-4729-9937-A69C05801DDD}" type="slidenum">
              <a:rPr lang="pt-BR" smtClean="0"/>
              <a:pPr/>
              <a:t>20</a:t>
            </a:fld>
            <a:endParaRPr lang="pt-BR" smtClean="0"/>
          </a:p>
        </p:txBody>
      </p:sp>
    </p:spTree>
    <p:extLst>
      <p:ext uri="{BB962C8B-B14F-4D97-AF65-F5344CB8AC3E}">
        <p14:creationId xmlns:p14="http://schemas.microsoft.com/office/powerpoint/2010/main" val="247711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836712"/>
            <a:ext cx="7467600" cy="5637113"/>
          </a:xfrm>
        </p:spPr>
        <p:txBody>
          <a:bodyPr>
            <a:normAutofit/>
          </a:bodyPr>
          <a:lstStyle/>
          <a:p>
            <a:pPr marL="82550" indent="0" algn="just" eaLnBrk="1" hangingPunct="1">
              <a:buNone/>
              <a:defRPr/>
            </a:pPr>
            <a:r>
              <a:rPr lang="pt-BR" i="1" dirty="0" smtClean="0"/>
              <a:t>Para </a:t>
            </a:r>
            <a:r>
              <a:rPr lang="pt-BR" i="1" dirty="0"/>
              <a:t>as letras à vista ou a certo termo de vista, o prazo de trinta dias conta-se </a:t>
            </a:r>
            <a:r>
              <a:rPr lang="pt-BR" i="1" dirty="0" smtClean="0"/>
              <a:t>da data </a:t>
            </a:r>
            <a:r>
              <a:rPr lang="pt-BR" i="1" dirty="0"/>
              <a:t>em que o portador, mesmo antes de expirado o prazo para a apresentação, deu o aviso do caso </a:t>
            </a:r>
            <a:r>
              <a:rPr lang="pt-BR" i="1" dirty="0" smtClean="0"/>
              <a:t>de força </a:t>
            </a:r>
            <a:r>
              <a:rPr lang="pt-BR" i="1" dirty="0"/>
              <a:t>maior ao seu endossante; para as letras a certo termo de vista, o prazo de trinta dias </a:t>
            </a:r>
            <a:r>
              <a:rPr lang="pt-BR" i="1" dirty="0" smtClean="0"/>
              <a:t>fica acrescido </a:t>
            </a:r>
            <a:r>
              <a:rPr lang="pt-BR" i="1" dirty="0"/>
              <a:t>do prazo de vista indicado na letra.</a:t>
            </a:r>
          </a:p>
          <a:p>
            <a:pPr marL="82550" indent="0" algn="just" eaLnBrk="1" hangingPunct="1">
              <a:buNone/>
              <a:defRPr/>
            </a:pPr>
            <a:r>
              <a:rPr lang="pt-BR" i="1" dirty="0"/>
              <a:t>Não são considerados casos de força maior os fatos que sejam de </a:t>
            </a:r>
            <a:r>
              <a:rPr lang="pt-BR" i="1" dirty="0" smtClean="0"/>
              <a:t>interesse puramente </a:t>
            </a:r>
            <a:r>
              <a:rPr lang="pt-BR" i="1" dirty="0"/>
              <a:t>pessoal do portador ou da pessoa por ele encarregada da apresentação da letra ou </a:t>
            </a:r>
            <a:r>
              <a:rPr lang="pt-BR" i="1" dirty="0" smtClean="0"/>
              <a:t>de fazer </a:t>
            </a:r>
            <a:r>
              <a:rPr lang="pt-BR" i="1" dirty="0"/>
              <a:t>o </a:t>
            </a:r>
            <a:r>
              <a:rPr lang="pt-BR" i="1" dirty="0" smtClean="0"/>
              <a:t>protesto</a:t>
            </a:r>
            <a:r>
              <a:rPr lang="pt-BR" i="1" dirty="0"/>
              <a:t>.</a:t>
            </a:r>
          </a:p>
        </p:txBody>
      </p:sp>
      <p:sp>
        <p:nvSpPr>
          <p:cNvPr id="172035"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8D4897C-BCCD-4729-9937-A69C05801DDD}" type="slidenum">
              <a:rPr lang="pt-BR" smtClean="0"/>
              <a:pPr/>
              <a:t>21</a:t>
            </a:fld>
            <a:endParaRPr lang="pt-BR" smtClean="0"/>
          </a:p>
        </p:txBody>
      </p:sp>
    </p:spTree>
    <p:extLst>
      <p:ext uri="{BB962C8B-B14F-4D97-AF65-F5344CB8AC3E}">
        <p14:creationId xmlns:p14="http://schemas.microsoft.com/office/powerpoint/2010/main" val="2213435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395536" y="836712"/>
            <a:ext cx="7467600" cy="5637113"/>
          </a:xfrm>
        </p:spPr>
        <p:txBody>
          <a:bodyPr>
            <a:normAutofit fontScale="85000" lnSpcReduction="10000"/>
          </a:bodyPr>
          <a:lstStyle/>
          <a:p>
            <a:pPr marL="0" indent="0" algn="just">
              <a:buNone/>
            </a:pPr>
            <a:r>
              <a:rPr lang="pt-BR" b="1" i="1" dirty="0"/>
              <a:t>Art. 20. </a:t>
            </a:r>
            <a:r>
              <a:rPr lang="pt-BR" i="1" dirty="0"/>
              <a:t>A letra deve ser apresentada ao sacado ou ao aceitante para o pagamento, no lugar designado e no dia do vencimento ou, sendo este dia feriado por lei, no primeiro dia útil imediato, sob pena de perder o portador o direito de regresso contra o sacador, endossadores e avalistas.</a:t>
            </a:r>
          </a:p>
          <a:p>
            <a:pPr marL="0" indent="0" algn="just">
              <a:buNone/>
            </a:pPr>
            <a:r>
              <a:rPr lang="pt-BR" i="1" dirty="0" smtClean="0"/>
              <a:t>§ </a:t>
            </a:r>
            <a:r>
              <a:rPr lang="pt-BR" i="1" dirty="0"/>
              <a:t>1º Será pagável à vista a letra que não indicar a época do vencimento. Será pagável, no lugar mencionado ao pé do nome do sacado, a letra que não indicar o lugar do pagamento.</a:t>
            </a:r>
          </a:p>
          <a:p>
            <a:pPr marL="0" indent="0" algn="just">
              <a:buNone/>
            </a:pPr>
            <a:r>
              <a:rPr lang="pt-BR" i="1" dirty="0" smtClean="0"/>
              <a:t>É facultada a indicação alternativa de lugares de pagamento, tendo o portador direito de opção. A letra pode ser sacada sobre uma pessoa, para ser paga no domicílio de outra, indicada pelo sacador ou pelo aceitante,</a:t>
            </a:r>
          </a:p>
          <a:p>
            <a:pPr marL="0" indent="0" algn="just">
              <a:buNone/>
            </a:pPr>
            <a:r>
              <a:rPr lang="pt-BR" i="1" dirty="0" smtClean="0"/>
              <a:t>§ </a:t>
            </a:r>
            <a:r>
              <a:rPr lang="pt-BR" i="1" dirty="0"/>
              <a:t>2º No caso de recusa ou falta de pagamento pelo aceitante, sendo dois ou mais os sacados, o portador deve apresentar a letra ao primeiro nomeado, se estiver domiciliado na mesma praça; assim sucessivamente, sem embargo da forma da indicação na letra dos nomes dos sacados.</a:t>
            </a:r>
          </a:p>
          <a:p>
            <a:pPr marL="0" indent="0" algn="just">
              <a:buNone/>
            </a:pPr>
            <a:r>
              <a:rPr lang="pt-BR" i="1" dirty="0" smtClean="0"/>
              <a:t>§ </a:t>
            </a:r>
            <a:r>
              <a:rPr lang="pt-BR" i="1" dirty="0"/>
              <a:t>3º Sobrevindo caso fortuito ou força maior, a apresentação deve ser feita, logo que cessar o impedimento.</a:t>
            </a:r>
          </a:p>
          <a:p>
            <a:pPr marL="82550" indent="0" algn="just" eaLnBrk="1" hangingPunct="1">
              <a:buNone/>
              <a:defRPr/>
            </a:pPr>
            <a:endParaRPr lang="pt-BR" i="1" dirty="0"/>
          </a:p>
        </p:txBody>
      </p:sp>
      <p:sp>
        <p:nvSpPr>
          <p:cNvPr id="172035"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8D4897C-BCCD-4729-9937-A69C05801DDD}" type="slidenum">
              <a:rPr lang="pt-BR" smtClean="0"/>
              <a:pPr/>
              <a:t>22</a:t>
            </a:fld>
            <a:endParaRPr lang="pt-BR" smtClean="0"/>
          </a:p>
        </p:txBody>
      </p:sp>
    </p:spTree>
    <p:extLst>
      <p:ext uri="{BB962C8B-B14F-4D97-AF65-F5344CB8AC3E}">
        <p14:creationId xmlns:p14="http://schemas.microsoft.com/office/powerpoint/2010/main" val="245319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4.3 Pagamento</a:t>
            </a:r>
          </a:p>
        </p:txBody>
      </p:sp>
      <p:sp>
        <p:nvSpPr>
          <p:cNvPr id="9219" name="Espaço Reservado para Conteúdo 4"/>
          <p:cNvSpPr>
            <a:spLocks noGrp="1"/>
          </p:cNvSpPr>
          <p:nvPr>
            <p:ph sz="quarter" idx="1"/>
          </p:nvPr>
        </p:nvSpPr>
        <p:spPr>
          <a:xfrm>
            <a:off x="457200" y="1600200"/>
            <a:ext cx="7467600" cy="4873625"/>
          </a:xfrm>
        </p:spPr>
        <p:txBody>
          <a:bodyPr>
            <a:normAutofit/>
          </a:bodyPr>
          <a:lstStyle/>
          <a:p>
            <a:pPr marL="365125" indent="-282575" algn="just" eaLnBrk="1" hangingPunct="1">
              <a:defRPr/>
            </a:pPr>
            <a:r>
              <a:rPr lang="pt-BR" dirty="0" smtClean="0"/>
              <a:t>A POSSE do título pelo devedor faz presunção de pagamento da dívida cambial. Se quem paga é:</a:t>
            </a:r>
          </a:p>
          <a:p>
            <a:pPr marL="365125" indent="-282575" algn="just" eaLnBrk="1" hangingPunct="1">
              <a:defRPr/>
            </a:pPr>
            <a:endParaRPr lang="pt-BR" dirty="0" smtClean="0"/>
          </a:p>
          <a:p>
            <a:pPr marL="906463" lvl="1" indent="-457200" algn="just" eaLnBrk="1" hangingPunct="1">
              <a:buFont typeface="+mj-lt"/>
              <a:buAutoNum type="alphaLcParenR"/>
              <a:defRPr/>
            </a:pPr>
            <a:r>
              <a:rPr lang="pt-BR" sz="2400" dirty="0" smtClean="0"/>
              <a:t>O aceitante: extingue-se a obrigação cambiária – pagamento EXTINTIVO.</a:t>
            </a:r>
          </a:p>
          <a:p>
            <a:pPr marL="906463" lvl="1" indent="-457200" algn="just" eaLnBrk="1" hangingPunct="1">
              <a:buFont typeface="+mj-lt"/>
              <a:buAutoNum type="alphaLcParenR"/>
              <a:defRPr/>
            </a:pPr>
            <a:r>
              <a:rPr lang="pt-BR" sz="2400" dirty="0" smtClean="0"/>
              <a:t>O avalista do aceitante: há desoneração de todos os coobrigados do título, havendo ação cambial do avalista contra seu avalizado – pagamento RECUPERATÓRIO. Não extingue a vida útil do título, na medida que faz nascer o direito de regresso.</a:t>
            </a:r>
          </a:p>
        </p:txBody>
      </p:sp>
      <p:sp>
        <p:nvSpPr>
          <p:cNvPr id="173060"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4753ACC-A2BE-40F6-B73D-C9A1AAA77D6E}" type="slidenum">
              <a:rPr lang="pt-BR" smtClean="0"/>
              <a:pPr/>
              <a:t>23</a:t>
            </a:fld>
            <a:endParaRPr lang="pt-BR" smtClean="0"/>
          </a:p>
        </p:txBody>
      </p:sp>
    </p:spTree>
    <p:extLst>
      <p:ext uri="{BB962C8B-B14F-4D97-AF65-F5344CB8AC3E}">
        <p14:creationId xmlns:p14="http://schemas.microsoft.com/office/powerpoint/2010/main" val="817857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692696"/>
            <a:ext cx="7467600" cy="5781129"/>
          </a:xfrm>
        </p:spPr>
        <p:txBody>
          <a:bodyPr>
            <a:normAutofit/>
          </a:bodyPr>
          <a:lstStyle/>
          <a:p>
            <a:pPr marL="906463" lvl="1" indent="-457200" algn="just" eaLnBrk="1" hangingPunct="1">
              <a:buFont typeface="+mj-lt"/>
              <a:buAutoNum type="alphaLcParenR" startAt="3"/>
              <a:defRPr/>
            </a:pPr>
            <a:r>
              <a:rPr lang="pt-BR" sz="2400" dirty="0" smtClean="0"/>
              <a:t>Um dos coobrigados: há desoneração dos endossantes e avalistas que lhe são posteriores na ordem de endossos, podendo ele se voltar contra os que lhe são anteriores – pagamento RECUPERATÓRIO.</a:t>
            </a:r>
          </a:p>
          <a:p>
            <a:pPr marL="906463" lvl="1" indent="-457200" algn="just" eaLnBrk="1" hangingPunct="1">
              <a:buNone/>
              <a:defRPr/>
            </a:pPr>
            <a:endParaRPr lang="pt-BR" sz="2400" dirty="0" smtClean="0"/>
          </a:p>
          <a:p>
            <a:pPr marL="906463" lvl="1" indent="-457200" algn="just" eaLnBrk="1" hangingPunct="1">
              <a:buFont typeface="+mj-lt"/>
              <a:buAutoNum type="alphaLcParenR" startAt="3"/>
              <a:defRPr/>
            </a:pPr>
            <a:r>
              <a:rPr lang="pt-BR" sz="2400" dirty="0" smtClean="0"/>
              <a:t>O sacador: há desoneração de todos os endossantes e avalistas que lhe são posteriores, podendo voltar-se contra o aceitante e seu avalista – pagamento RECUPERATÓRIO.</a:t>
            </a:r>
          </a:p>
        </p:txBody>
      </p:sp>
      <p:sp>
        <p:nvSpPr>
          <p:cNvPr id="173060"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4753ACC-A2BE-40F6-B73D-C9A1AAA77D6E}" type="slidenum">
              <a:rPr lang="pt-BR" smtClean="0"/>
              <a:pPr/>
              <a:t>24</a:t>
            </a:fld>
            <a:endParaRPr lang="pt-BR" smtClean="0"/>
          </a:p>
        </p:txBody>
      </p:sp>
    </p:spTree>
    <p:extLst>
      <p:ext uri="{BB962C8B-B14F-4D97-AF65-F5344CB8AC3E}">
        <p14:creationId xmlns:p14="http://schemas.microsoft.com/office/powerpoint/2010/main" val="4113905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Espaço Reservado para Conteúdo 4"/>
          <p:cNvSpPr>
            <a:spLocks noGrp="1"/>
          </p:cNvSpPr>
          <p:nvPr>
            <p:ph sz="quarter" idx="1"/>
          </p:nvPr>
        </p:nvSpPr>
        <p:spPr>
          <a:xfrm>
            <a:off x="457200" y="981075"/>
            <a:ext cx="7467600" cy="5492750"/>
          </a:xfrm>
        </p:spPr>
        <p:txBody>
          <a:bodyPr>
            <a:normAutofit/>
          </a:bodyPr>
          <a:lstStyle/>
          <a:p>
            <a:pPr marL="365125" indent="-282575" algn="just" eaLnBrk="1" hangingPunct="1"/>
            <a:r>
              <a:rPr lang="pt-BR" dirty="0" smtClean="0"/>
              <a:t>O pagamento DEVE abranger o valor escrito no título – Princípio da literalidade.</a:t>
            </a:r>
          </a:p>
          <a:p>
            <a:pPr marL="365125" indent="-282575" algn="just" eaLnBrk="1" hangingPunct="1"/>
            <a:endParaRPr lang="pt-BR" dirty="0" smtClean="0"/>
          </a:p>
          <a:p>
            <a:pPr marL="365125" indent="-282575" algn="just" eaLnBrk="1" hangingPunct="1"/>
            <a:r>
              <a:rPr lang="pt-BR" dirty="0" smtClean="0"/>
              <a:t>Nem sempre o pagamento se limitará ao que está escrito, </a:t>
            </a:r>
            <a:r>
              <a:rPr lang="pt-BR" b="1" dirty="0" smtClean="0">
                <a:solidFill>
                  <a:schemeClr val="accent1"/>
                </a:solidFill>
              </a:rPr>
              <a:t>podendo incidir encargos</a:t>
            </a:r>
            <a:r>
              <a:rPr lang="pt-BR" dirty="0" smtClean="0"/>
              <a:t>: multas, juros de mora, juros remuneratórios, comissões etc.</a:t>
            </a:r>
          </a:p>
          <a:p>
            <a:pPr marL="365125" indent="-282575" algn="just" eaLnBrk="1" hangingPunct="1"/>
            <a:endParaRPr lang="pt-BR" dirty="0" smtClean="0"/>
          </a:p>
          <a:p>
            <a:pPr marL="365125" indent="-282575" algn="just" eaLnBrk="1" hangingPunct="1"/>
            <a:r>
              <a:rPr lang="pt-BR" dirty="0" smtClean="0"/>
              <a:t>A maior parte desses encargos só poderá ser exigida se estiver expressamente prevista no título.</a:t>
            </a:r>
          </a:p>
        </p:txBody>
      </p:sp>
      <p:sp>
        <p:nvSpPr>
          <p:cNvPr id="174083"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60D6680-FCAA-43CE-9098-0223525A8242}" type="slidenum">
              <a:rPr lang="pt-BR" smtClean="0"/>
              <a:pPr/>
              <a:t>25</a:t>
            </a:fld>
            <a:endParaRPr lang="pt-BR" smtClean="0"/>
          </a:p>
        </p:txBody>
      </p:sp>
    </p:spTree>
    <p:extLst>
      <p:ext uri="{BB962C8B-B14F-4D97-AF65-F5344CB8AC3E}">
        <p14:creationId xmlns:p14="http://schemas.microsoft.com/office/powerpoint/2010/main" val="88354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Espaço Reservado para Conteúdo 4"/>
          <p:cNvSpPr>
            <a:spLocks noGrp="1"/>
          </p:cNvSpPr>
          <p:nvPr>
            <p:ph sz="quarter" idx="1"/>
          </p:nvPr>
        </p:nvSpPr>
        <p:spPr>
          <a:xfrm>
            <a:off x="457200" y="981075"/>
            <a:ext cx="7467600" cy="5492750"/>
          </a:xfrm>
        </p:spPr>
        <p:txBody>
          <a:bodyPr>
            <a:normAutofit/>
          </a:bodyPr>
          <a:lstStyle/>
          <a:p>
            <a:pPr marL="365125" indent="-282575" algn="just" eaLnBrk="1" hangingPunct="1"/>
            <a:r>
              <a:rPr lang="pt-BR" b="1" dirty="0" smtClean="0"/>
              <a:t>JUROS MORATÓRIOS</a:t>
            </a:r>
          </a:p>
          <a:p>
            <a:pPr marL="365125" indent="-282575" algn="just" eaLnBrk="1" hangingPunct="1"/>
            <a:endParaRPr lang="pt-BR" b="1" dirty="0" smtClean="0"/>
          </a:p>
          <a:p>
            <a:pPr marL="731838" lvl="1" indent="-282575" algn="just" eaLnBrk="1" hangingPunct="1"/>
            <a:r>
              <a:rPr lang="pt-BR" sz="2400" dirty="0" smtClean="0"/>
              <a:t>São uma sanção pela mora do devedor.</a:t>
            </a:r>
          </a:p>
          <a:p>
            <a:pPr marL="731838" lvl="1" indent="-282575" algn="just" eaLnBrk="1" hangingPunct="1"/>
            <a:r>
              <a:rPr lang="pt-BR" sz="2400" dirty="0" smtClean="0"/>
              <a:t>Previstos na LUG, arts. 48 e 49 e por isso, NÃO precisam estar escritos expressamente no título. </a:t>
            </a:r>
          </a:p>
          <a:p>
            <a:pPr marL="731838" lvl="1" indent="-282575" algn="just" eaLnBrk="1" hangingPunct="1"/>
            <a:r>
              <a:rPr lang="pt-BR" sz="2400" dirty="0" smtClean="0"/>
              <a:t>Mesmo em caso de omissão, serão devidos (</a:t>
            </a:r>
            <a:r>
              <a:rPr lang="pt-BR" sz="2400" i="1" dirty="0" smtClean="0"/>
              <a:t>mora ex re</a:t>
            </a:r>
            <a:r>
              <a:rPr lang="pt-BR" sz="2400" dirty="0" smtClean="0"/>
              <a:t>).</a:t>
            </a:r>
          </a:p>
          <a:p>
            <a:pPr marL="731838" lvl="1" indent="-282575" algn="just" eaLnBrk="1" hangingPunct="1"/>
            <a:r>
              <a:rPr lang="pt-BR" sz="2400" dirty="0" smtClean="0"/>
              <a:t>Divergência entre seções do STJ se a taxa correta de juros é a taxa SELIC (variável) ou a taxa fixa de 1% ao mês prevista no art. 161, §1º, do CTN. </a:t>
            </a:r>
          </a:p>
        </p:txBody>
      </p:sp>
      <p:sp>
        <p:nvSpPr>
          <p:cNvPr id="174083"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60D6680-FCAA-43CE-9098-0223525A8242}" type="slidenum">
              <a:rPr lang="pt-BR" smtClean="0"/>
              <a:pPr/>
              <a:t>26</a:t>
            </a:fld>
            <a:endParaRPr lang="pt-BR" smtClean="0"/>
          </a:p>
        </p:txBody>
      </p:sp>
    </p:spTree>
    <p:extLst>
      <p:ext uri="{BB962C8B-B14F-4D97-AF65-F5344CB8AC3E}">
        <p14:creationId xmlns:p14="http://schemas.microsoft.com/office/powerpoint/2010/main" val="504424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Espaço Reservado para Conteúdo 4"/>
          <p:cNvSpPr>
            <a:spLocks noGrp="1"/>
          </p:cNvSpPr>
          <p:nvPr>
            <p:ph sz="quarter" idx="1"/>
          </p:nvPr>
        </p:nvSpPr>
        <p:spPr>
          <a:xfrm>
            <a:off x="457200" y="981075"/>
            <a:ext cx="7467600" cy="5492750"/>
          </a:xfrm>
        </p:spPr>
        <p:txBody>
          <a:bodyPr>
            <a:normAutofit/>
          </a:bodyPr>
          <a:lstStyle/>
          <a:p>
            <a:pPr algn="just"/>
            <a:r>
              <a:rPr lang="pt-BR" dirty="0" smtClean="0"/>
              <a:t>A divergência entre as seções do STJ acabou sendo resolvida por meio dos </a:t>
            </a:r>
            <a:r>
              <a:rPr lang="pt-BR" b="1" dirty="0" smtClean="0"/>
              <a:t>Embargos de Divergência no Recurso Especial n. 727.842</a:t>
            </a:r>
            <a:r>
              <a:rPr lang="pt-BR" dirty="0" smtClean="0"/>
              <a:t>: </a:t>
            </a:r>
            <a:r>
              <a:rPr lang="pt-BR" i="1" dirty="0" smtClean="0"/>
              <a:t>os juros de mora decorrentes de descumprimento de obrigação civil são calculados conforme a taxa referencial do Sistema Especial de Liquidação e Custódia (SELIC), por ser ela que incide como juros moratórios dos tributos federais. </a:t>
            </a:r>
          </a:p>
          <a:p>
            <a:pPr algn="just"/>
            <a:endParaRPr lang="pt-BR" dirty="0" smtClean="0"/>
          </a:p>
          <a:p>
            <a:r>
              <a:rPr lang="pt-BR" dirty="0" smtClean="0"/>
              <a:t>Mesmo posteriormente a tal orientação, ainda há decisões do STJ divergindo sobre o tema (STJ, AgReg no REsp 832.418/SP).</a:t>
            </a:r>
          </a:p>
        </p:txBody>
      </p:sp>
      <p:sp>
        <p:nvSpPr>
          <p:cNvPr id="174083"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60D6680-FCAA-43CE-9098-0223525A8242}" type="slidenum">
              <a:rPr lang="pt-BR" smtClean="0"/>
              <a:pPr/>
              <a:t>27</a:t>
            </a:fld>
            <a:endParaRPr lang="pt-BR" smtClean="0"/>
          </a:p>
        </p:txBody>
      </p:sp>
    </p:spTree>
    <p:extLst>
      <p:ext uri="{BB962C8B-B14F-4D97-AF65-F5344CB8AC3E}">
        <p14:creationId xmlns:p14="http://schemas.microsoft.com/office/powerpoint/2010/main" val="1937873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549275"/>
            <a:ext cx="7467600" cy="5924550"/>
          </a:xfrm>
        </p:spPr>
        <p:txBody>
          <a:bodyPr>
            <a:normAutofit/>
          </a:bodyPr>
          <a:lstStyle/>
          <a:p>
            <a:pPr algn="just">
              <a:buFont typeface="Wingdings" pitchFamily="2" charset="2"/>
              <a:buChar char="v"/>
              <a:defRPr/>
            </a:pPr>
            <a:r>
              <a:rPr lang="pt-BR" i="1" dirty="0" smtClean="0"/>
              <a:t> </a:t>
            </a:r>
            <a:r>
              <a:rPr lang="pt-BR" b="1" i="1" dirty="0" smtClean="0"/>
              <a:t>Art. 48. </a:t>
            </a:r>
            <a:r>
              <a:rPr lang="pt-BR" i="1" dirty="0" smtClean="0"/>
              <a:t>O portador pode reclamar daquele contra quem exerce o seu direito de ação:</a:t>
            </a:r>
          </a:p>
          <a:p>
            <a:pPr algn="just">
              <a:buFont typeface="Wingdings" pitchFamily="2" charset="2"/>
              <a:buNone/>
              <a:defRPr/>
            </a:pPr>
            <a:r>
              <a:rPr lang="pt-BR" i="1" dirty="0" smtClean="0"/>
              <a:t>	1º) o pagamento da letra não aceite não paga, com juros se assim foi estipulado; </a:t>
            </a:r>
          </a:p>
          <a:p>
            <a:pPr algn="just">
              <a:buFont typeface="Wingdings" pitchFamily="2" charset="2"/>
              <a:buNone/>
              <a:defRPr/>
            </a:pPr>
            <a:r>
              <a:rPr lang="pt-BR" i="1" dirty="0" smtClean="0"/>
              <a:t>	2º) os juros à taxa de 6% (seis por cento) desde a data do vencimento; </a:t>
            </a:r>
          </a:p>
          <a:p>
            <a:pPr algn="just">
              <a:buFont typeface="Wingdings" pitchFamily="2" charset="2"/>
              <a:buNone/>
              <a:defRPr/>
            </a:pPr>
            <a:r>
              <a:rPr lang="pt-BR" i="1" dirty="0" smtClean="0"/>
              <a:t>	3º) as despesas do protesto, as dos avisos dados e as outras despesas. </a:t>
            </a:r>
          </a:p>
          <a:p>
            <a:pPr algn="just">
              <a:buFont typeface="Wingdings" pitchFamily="2" charset="2"/>
              <a:buNone/>
              <a:defRPr/>
            </a:pPr>
            <a:r>
              <a:rPr lang="pt-BR" i="1" dirty="0" smtClean="0"/>
              <a:t>	Se a ação for interposta antes do vencimento da letra, a sua importância será reduzida de um desconto. Esse desconto será calculado de acordo com a taxa oficial de desconto (taxa de Banco) em vigor no lugar do domicílio do portador à data da ação. </a:t>
            </a:r>
          </a:p>
          <a:p>
            <a:pPr algn="just">
              <a:buFont typeface="Wingdings" pitchFamily="2" charset="2"/>
              <a:buChar char="v"/>
              <a:defRPr/>
            </a:pPr>
            <a:endParaRPr lang="pt-BR" i="1" dirty="0" smtClean="0"/>
          </a:p>
          <a:p>
            <a:pPr algn="just">
              <a:buFont typeface="Wingdings" pitchFamily="2" charset="2"/>
              <a:buChar char="v"/>
              <a:defRPr/>
            </a:pPr>
            <a:endParaRPr lang="pt-BR" i="1" dirty="0" smtClean="0"/>
          </a:p>
        </p:txBody>
      </p:sp>
      <p:sp>
        <p:nvSpPr>
          <p:cNvPr id="175107"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D7CBED8-C7A6-41DC-BBD5-A8EACD72DF12}" type="slidenum">
              <a:rPr lang="pt-BR" smtClean="0"/>
              <a:pPr/>
              <a:t>28</a:t>
            </a:fld>
            <a:endParaRPr lang="pt-BR" smtClean="0"/>
          </a:p>
        </p:txBody>
      </p:sp>
    </p:spTree>
    <p:extLst>
      <p:ext uri="{BB962C8B-B14F-4D97-AF65-F5344CB8AC3E}">
        <p14:creationId xmlns:p14="http://schemas.microsoft.com/office/powerpoint/2010/main" val="1238930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549275"/>
            <a:ext cx="7467600" cy="5924550"/>
          </a:xfrm>
        </p:spPr>
        <p:txBody>
          <a:bodyPr>
            <a:normAutofit/>
          </a:bodyPr>
          <a:lstStyle/>
          <a:p>
            <a:pPr marL="0" indent="0" algn="just">
              <a:buNone/>
              <a:defRPr/>
            </a:pPr>
            <a:endParaRPr lang="pt-BR" i="1" dirty="0" smtClean="0"/>
          </a:p>
          <a:p>
            <a:pPr algn="just">
              <a:buFont typeface="Wingdings" pitchFamily="2" charset="2"/>
              <a:buChar char="v"/>
              <a:defRPr/>
            </a:pPr>
            <a:r>
              <a:rPr lang="pt-BR" b="1" i="1" dirty="0" smtClean="0"/>
              <a:t>Art. 49. </a:t>
            </a:r>
            <a:r>
              <a:rPr lang="pt-BR" i="1" dirty="0" smtClean="0"/>
              <a:t>A pessoa que pagou uma letra pode reclamar dos seus garantes: </a:t>
            </a:r>
          </a:p>
          <a:p>
            <a:pPr algn="just">
              <a:buFont typeface="Wingdings" pitchFamily="2" charset="2"/>
              <a:buNone/>
              <a:defRPr/>
            </a:pPr>
            <a:r>
              <a:rPr lang="pt-BR" i="1" dirty="0" smtClean="0"/>
              <a:t>	1º) a soma integral que pagou; </a:t>
            </a:r>
          </a:p>
          <a:p>
            <a:pPr algn="just">
              <a:buFont typeface="Wingdings" pitchFamily="2" charset="2"/>
              <a:buNone/>
              <a:defRPr/>
            </a:pPr>
            <a:r>
              <a:rPr lang="pt-BR" i="1" dirty="0" smtClean="0"/>
              <a:t>	2º) os juros da dita soma, calculados à taxa de 6% (seis por cento), desde a data em que a pagou; </a:t>
            </a:r>
          </a:p>
          <a:p>
            <a:pPr algn="just">
              <a:buFont typeface="Wingdings" pitchFamily="2" charset="2"/>
              <a:buNone/>
              <a:defRPr/>
            </a:pPr>
            <a:r>
              <a:rPr lang="pt-BR" i="1" dirty="0" smtClean="0"/>
              <a:t>	3º) as despesas que tiver feito. </a:t>
            </a:r>
          </a:p>
          <a:p>
            <a:pPr algn="just">
              <a:buFont typeface="Wingdings" pitchFamily="2" charset="2"/>
              <a:buChar char="v"/>
              <a:defRPr/>
            </a:pPr>
            <a:endParaRPr lang="pt-BR" i="1" dirty="0" smtClean="0"/>
          </a:p>
        </p:txBody>
      </p:sp>
      <p:sp>
        <p:nvSpPr>
          <p:cNvPr id="175107"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D7CBED8-C7A6-41DC-BBD5-A8EACD72DF12}" type="slidenum">
              <a:rPr lang="pt-BR" smtClean="0"/>
              <a:pPr/>
              <a:t>29</a:t>
            </a:fld>
            <a:endParaRPr lang="pt-BR" smtClean="0"/>
          </a:p>
        </p:txBody>
      </p:sp>
    </p:spTree>
    <p:extLst>
      <p:ext uri="{BB962C8B-B14F-4D97-AF65-F5344CB8AC3E}">
        <p14:creationId xmlns:p14="http://schemas.microsoft.com/office/powerpoint/2010/main" val="962529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ço Reservado para Conteúdo 4"/>
          <p:cNvSpPr>
            <a:spLocks noGrp="1"/>
          </p:cNvSpPr>
          <p:nvPr>
            <p:ph sz="quarter" idx="1"/>
          </p:nvPr>
        </p:nvSpPr>
        <p:spPr>
          <a:xfrm>
            <a:off x="457200" y="836613"/>
            <a:ext cx="7467600" cy="5637212"/>
          </a:xfrm>
        </p:spPr>
        <p:txBody>
          <a:bodyPr/>
          <a:lstStyle/>
          <a:p>
            <a:pPr marL="342900" lvl="1" indent="-342900" algn="just">
              <a:buClr>
                <a:srgbClr val="FE8637"/>
              </a:buClr>
              <a:defRPr/>
            </a:pPr>
            <a:r>
              <a:rPr lang="pt-BR" sz="2400" dirty="0">
                <a:solidFill>
                  <a:prstClr val="black"/>
                </a:solidFill>
              </a:rPr>
              <a:t>Não se admite nos títulos de crédito o vencimento condicionado ou impreciso. Há que se determinar precisamente o dia de vencimento, que é admitido pelas modalidades previstas no art. 33 da LUG.</a:t>
            </a:r>
            <a:endParaRPr lang="pt-BR" sz="2400" i="1" dirty="0">
              <a:solidFill>
                <a:prstClr val="black"/>
              </a:solidFill>
            </a:endParaRPr>
          </a:p>
          <a:p>
            <a:pPr algn="just">
              <a:buFont typeface="Wingdings" pitchFamily="2" charset="2"/>
              <a:buChar char="v"/>
              <a:defRPr/>
            </a:pPr>
            <a:endParaRPr lang="pt-BR" b="1" i="1" dirty="0"/>
          </a:p>
          <a:p>
            <a:pPr marL="366713" lvl="1" indent="0" algn="just">
              <a:buNone/>
              <a:defRPr/>
            </a:pPr>
            <a:r>
              <a:rPr lang="pt-BR" sz="2400" b="1" i="1" dirty="0" smtClean="0"/>
              <a:t>Art. 33 (LUG)</a:t>
            </a:r>
            <a:r>
              <a:rPr lang="pt-BR" sz="2400" i="1" dirty="0" smtClean="0"/>
              <a:t>. Uma letra pode ser sacada: </a:t>
            </a:r>
          </a:p>
          <a:p>
            <a:pPr marL="731837" lvl="2" indent="0" algn="just">
              <a:buNone/>
              <a:defRPr/>
            </a:pPr>
            <a:r>
              <a:rPr lang="pt-BR" i="1" dirty="0" smtClean="0"/>
              <a:t>à vista; </a:t>
            </a:r>
          </a:p>
          <a:p>
            <a:pPr marL="731837" lvl="2" indent="0" algn="just">
              <a:buNone/>
              <a:defRPr/>
            </a:pPr>
            <a:r>
              <a:rPr lang="pt-BR" i="1" dirty="0" smtClean="0"/>
              <a:t>a um certo termo de vista; </a:t>
            </a:r>
          </a:p>
          <a:p>
            <a:pPr marL="731837" lvl="2" indent="0" algn="just">
              <a:buNone/>
              <a:defRPr/>
            </a:pPr>
            <a:r>
              <a:rPr lang="pt-BR" i="1" dirty="0" smtClean="0"/>
              <a:t>a um certo termo de data; </a:t>
            </a:r>
          </a:p>
          <a:p>
            <a:pPr marL="731837" lvl="2" indent="0" algn="just">
              <a:buNone/>
              <a:defRPr/>
            </a:pPr>
            <a:r>
              <a:rPr lang="pt-BR" i="1" dirty="0" smtClean="0"/>
              <a:t>pagável num dia fixado. </a:t>
            </a:r>
          </a:p>
          <a:p>
            <a:pPr marL="635000" lvl="2" indent="0" algn="just">
              <a:buNone/>
              <a:defRPr/>
            </a:pPr>
            <a:r>
              <a:rPr lang="pt-BR" i="1" dirty="0" smtClean="0"/>
              <a:t>As letras, quer com vencimentos diferentes, quer com vencimentos sucessivos, são nulas. </a:t>
            </a:r>
          </a:p>
          <a:p>
            <a:pPr marL="360363" lvl="1" indent="6350" algn="just">
              <a:buFont typeface="Wingdings 2" pitchFamily="18" charset="2"/>
              <a:buNone/>
              <a:defRPr/>
            </a:pPr>
            <a:endParaRPr lang="pt-BR" i="1" dirty="0" smtClean="0"/>
          </a:p>
          <a:p>
            <a:pPr marL="360363" lvl="1" indent="6350" algn="just">
              <a:buFont typeface="Wingdings 2" pitchFamily="18" charset="2"/>
              <a:buNone/>
              <a:defRPr/>
            </a:pPr>
            <a:endParaRPr lang="pt-BR" i="1" dirty="0" smtClean="0"/>
          </a:p>
          <a:p>
            <a:pPr marL="365125" indent="-282575" algn="just" eaLnBrk="1" hangingPunct="1">
              <a:buFont typeface="Wingdings" pitchFamily="2" charset="2"/>
              <a:buNone/>
              <a:defRPr/>
            </a:pPr>
            <a:endParaRPr lang="pt-BR" i="1" dirty="0" smtClean="0"/>
          </a:p>
        </p:txBody>
      </p:sp>
      <p:sp>
        <p:nvSpPr>
          <p:cNvPr id="1607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BF49CA9-1D49-4CE7-8C82-CE035522AC07}" type="slidenum">
              <a:rPr lang="pt-BR" smtClean="0"/>
              <a:pPr/>
              <a:t>3</a:t>
            </a:fld>
            <a:endParaRPr lang="pt-BR" smtClean="0"/>
          </a:p>
        </p:txBody>
      </p:sp>
    </p:spTree>
    <p:extLst>
      <p:ext uri="{BB962C8B-B14F-4D97-AF65-F5344CB8AC3E}">
        <p14:creationId xmlns:p14="http://schemas.microsoft.com/office/powerpoint/2010/main" val="1877180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549275"/>
            <a:ext cx="7467600" cy="5924550"/>
          </a:xfrm>
        </p:spPr>
        <p:txBody>
          <a:bodyPr>
            <a:normAutofit/>
          </a:bodyPr>
          <a:lstStyle/>
          <a:p>
            <a:pPr marL="0" indent="0" algn="just">
              <a:buNone/>
              <a:defRPr/>
            </a:pPr>
            <a:r>
              <a:rPr lang="pt-BR" b="1" i="1" dirty="0" smtClean="0"/>
              <a:t>Art</a:t>
            </a:r>
            <a:r>
              <a:rPr lang="pt-BR" b="1" i="1" dirty="0"/>
              <a:t>. </a:t>
            </a:r>
            <a:r>
              <a:rPr lang="pt-BR" b="1" i="1" dirty="0" smtClean="0"/>
              <a:t>161 (CTN). </a:t>
            </a:r>
            <a:r>
              <a:rPr lang="pt-BR" i="1" dirty="0"/>
              <a:t>O crédito não integralmente pago no vencimento é acrescido de juros de mora, seja qual for o motivo determinante da falta, sem prejuízo da imposição das penalidades cabíveis e da aplicação de quaisquer medidas de garantia previstas nesta Lei ou em lei tributária.</a:t>
            </a:r>
          </a:p>
          <a:p>
            <a:pPr marL="0" indent="0" algn="just">
              <a:buNone/>
              <a:defRPr/>
            </a:pPr>
            <a:r>
              <a:rPr lang="pt-BR" i="1" dirty="0" smtClean="0"/>
              <a:t>§ </a:t>
            </a:r>
            <a:r>
              <a:rPr lang="pt-BR" i="1" dirty="0"/>
              <a:t>1º Se a lei não dispuser de modo diverso, os juros de mora são calculados à taxa de um por cento ao mês.</a:t>
            </a:r>
          </a:p>
          <a:p>
            <a:pPr marL="0" indent="0" algn="just">
              <a:buNone/>
              <a:defRPr/>
            </a:pPr>
            <a:r>
              <a:rPr lang="pt-BR" i="1" dirty="0" smtClean="0"/>
              <a:t>§ </a:t>
            </a:r>
            <a:r>
              <a:rPr lang="pt-BR" i="1" dirty="0"/>
              <a:t>2º O disposto neste artigo não se aplica na pendência de consulta formulada pelo devedor dentro do prazo legal para pagamento do crédito</a:t>
            </a:r>
            <a:endParaRPr lang="pt-BR" i="1" dirty="0" smtClean="0"/>
          </a:p>
        </p:txBody>
      </p:sp>
      <p:sp>
        <p:nvSpPr>
          <p:cNvPr id="175107"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D7CBED8-C7A6-41DC-BBD5-A8EACD72DF12}" type="slidenum">
              <a:rPr lang="pt-BR" smtClean="0"/>
              <a:pPr/>
              <a:t>30</a:t>
            </a:fld>
            <a:endParaRPr lang="pt-BR" smtClean="0"/>
          </a:p>
        </p:txBody>
      </p:sp>
    </p:spTree>
    <p:extLst>
      <p:ext uri="{BB962C8B-B14F-4D97-AF65-F5344CB8AC3E}">
        <p14:creationId xmlns:p14="http://schemas.microsoft.com/office/powerpoint/2010/main" val="7142491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764704"/>
            <a:ext cx="7467600" cy="5709121"/>
          </a:xfrm>
        </p:spPr>
        <p:txBody>
          <a:bodyPr>
            <a:normAutofit/>
          </a:bodyPr>
          <a:lstStyle/>
          <a:p>
            <a:pPr marL="365125" indent="-282575" algn="just" eaLnBrk="1" hangingPunct="1">
              <a:defRPr/>
            </a:pPr>
            <a:r>
              <a:rPr lang="pt-BR" b="1" dirty="0" smtClean="0"/>
              <a:t>JUROS REMUNERATÓRIOS: </a:t>
            </a:r>
          </a:p>
          <a:p>
            <a:pPr marL="365125" indent="-282575" algn="just" eaLnBrk="1" hangingPunct="1">
              <a:defRPr/>
            </a:pPr>
            <a:endParaRPr lang="pt-BR" b="1" dirty="0" smtClean="0"/>
          </a:p>
          <a:p>
            <a:pPr marL="731838" lvl="1" indent="-282575" algn="just" eaLnBrk="1" hangingPunct="1">
              <a:defRPr/>
            </a:pPr>
            <a:r>
              <a:rPr lang="pt-BR" sz="2400" dirty="0" smtClean="0"/>
              <a:t>Sua função é remunerar o credor pela indisponibilidade do capital. Não decorrem automaticamente da lei. É essencial que estejam previstos no documento para serem cobrados.</a:t>
            </a:r>
          </a:p>
          <a:p>
            <a:pPr marL="731838" lvl="1" indent="-282575" algn="just" eaLnBrk="1" hangingPunct="1">
              <a:defRPr/>
            </a:pPr>
            <a:endParaRPr lang="pt-BR" sz="2400" dirty="0" smtClean="0"/>
          </a:p>
          <a:p>
            <a:pPr marL="731838" lvl="1" indent="-282575" algn="just" eaLnBrk="1" hangingPunct="1">
              <a:defRPr/>
            </a:pPr>
            <a:r>
              <a:rPr lang="pt-BR" sz="2400" dirty="0" smtClean="0"/>
              <a:t>Não podem existir nos títulos atípicos (CC, art. 890) e no cheque (Lei n. 7.357/85), art. 10).</a:t>
            </a:r>
          </a:p>
          <a:p>
            <a:pPr marL="731838" lvl="1" indent="-282575" algn="just" eaLnBrk="1" hangingPunct="1">
              <a:defRPr/>
            </a:pPr>
            <a:endParaRPr lang="pt-BR" dirty="0" smtClean="0"/>
          </a:p>
        </p:txBody>
      </p:sp>
      <p:sp>
        <p:nvSpPr>
          <p:cNvPr id="17613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2BE2F5-ECC2-4716-B164-840499A6A291}" type="slidenum">
              <a:rPr lang="pt-BR" smtClean="0"/>
              <a:pPr/>
              <a:t>31</a:t>
            </a:fld>
            <a:endParaRPr lang="pt-BR" smtClean="0"/>
          </a:p>
        </p:txBody>
      </p:sp>
    </p:spTree>
    <p:extLst>
      <p:ext uri="{BB962C8B-B14F-4D97-AF65-F5344CB8AC3E}">
        <p14:creationId xmlns:p14="http://schemas.microsoft.com/office/powerpoint/2010/main" val="2325766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332656"/>
            <a:ext cx="7467600" cy="6141169"/>
          </a:xfrm>
        </p:spPr>
        <p:txBody>
          <a:bodyPr>
            <a:normAutofit/>
          </a:bodyPr>
          <a:lstStyle/>
          <a:p>
            <a:pPr marL="731838" lvl="1" indent="-282575" algn="just" eaLnBrk="1" hangingPunct="1">
              <a:buNone/>
              <a:defRPr/>
            </a:pPr>
            <a:endParaRPr lang="pt-BR" sz="2400" dirty="0" smtClean="0"/>
          </a:p>
          <a:p>
            <a:pPr lvl="1" algn="just"/>
            <a:r>
              <a:rPr lang="pt-BR" sz="2400" b="1" i="1" dirty="0"/>
              <a:t>Art. </a:t>
            </a:r>
            <a:r>
              <a:rPr lang="pt-BR" sz="2400" b="1" i="1" dirty="0" smtClean="0"/>
              <a:t>890, CC</a:t>
            </a:r>
            <a:r>
              <a:rPr lang="pt-BR" sz="2400" i="1" dirty="0" smtClean="0"/>
              <a:t>. </a:t>
            </a:r>
            <a:r>
              <a:rPr lang="pt-BR" sz="2400" i="1" dirty="0"/>
              <a:t>Consideram-se não escritas no título a cláusula de juros, a proibitiva de endosso, a excludente de responsabilidade pelo pagamento ou por despesas, a que dispense a observância de termos e formalidade prescritas, e a que, além dos limites fixados em lei, exclua ou restrinja direitos e obrigações</a:t>
            </a:r>
            <a:r>
              <a:rPr lang="pt-BR" sz="2400" i="1" dirty="0" smtClean="0"/>
              <a:t>.</a:t>
            </a:r>
          </a:p>
          <a:p>
            <a:pPr lvl="1" algn="just"/>
            <a:endParaRPr lang="pt-BR" sz="2400" i="1" dirty="0"/>
          </a:p>
          <a:p>
            <a:pPr lvl="1" algn="just"/>
            <a:r>
              <a:rPr lang="pt-BR" sz="2400" b="1" i="1" dirty="0" smtClean="0"/>
              <a:t>Art. 10, Lei n. 7.357/85 </a:t>
            </a:r>
            <a:r>
              <a:rPr lang="pt-BR" sz="2400" i="1" dirty="0"/>
              <a:t>Considera-se não escrita a estipulação de juros inserida no cheque. </a:t>
            </a:r>
            <a:endParaRPr lang="pt-BR" sz="2400" i="1" dirty="0" smtClean="0"/>
          </a:p>
        </p:txBody>
      </p:sp>
      <p:sp>
        <p:nvSpPr>
          <p:cNvPr id="17613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2BE2F5-ECC2-4716-B164-840499A6A291}" type="slidenum">
              <a:rPr lang="pt-BR" smtClean="0"/>
              <a:pPr/>
              <a:t>32</a:t>
            </a:fld>
            <a:endParaRPr lang="pt-BR" smtClean="0"/>
          </a:p>
        </p:txBody>
      </p:sp>
    </p:spTree>
    <p:extLst>
      <p:ext uri="{BB962C8B-B14F-4D97-AF65-F5344CB8AC3E}">
        <p14:creationId xmlns:p14="http://schemas.microsoft.com/office/powerpoint/2010/main" val="24839919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332656"/>
            <a:ext cx="7467600" cy="6141169"/>
          </a:xfrm>
        </p:spPr>
        <p:txBody>
          <a:bodyPr>
            <a:normAutofit/>
          </a:bodyPr>
          <a:lstStyle/>
          <a:p>
            <a:pPr marL="731838" lvl="1" indent="-282575" algn="just" eaLnBrk="1" hangingPunct="1">
              <a:buNone/>
              <a:defRPr/>
            </a:pPr>
            <a:endParaRPr lang="pt-BR" sz="2400" dirty="0" smtClean="0"/>
          </a:p>
          <a:p>
            <a:pPr lvl="1" algn="just"/>
            <a:r>
              <a:rPr lang="pt-BR" sz="2400" dirty="0" smtClean="0"/>
              <a:t>LC e NP - </a:t>
            </a:r>
            <a:r>
              <a:rPr lang="pt-BR" sz="2400" dirty="0" smtClean="0"/>
              <a:t>a pactuação dos juros é possível, mas apenas nos títulos com vencimento à vista ou a certo termo da vista (LUG - art. 5º). </a:t>
            </a:r>
          </a:p>
          <a:p>
            <a:pPr lvl="1" algn="just"/>
            <a:endParaRPr lang="pt-BR" sz="2400" dirty="0" smtClean="0"/>
          </a:p>
          <a:p>
            <a:pPr marL="731838" lvl="1" indent="-282575" algn="just" eaLnBrk="1" hangingPunct="1">
              <a:defRPr/>
            </a:pPr>
            <a:r>
              <a:rPr lang="pt-BR" sz="2400" dirty="0" smtClean="0"/>
              <a:t>Legislação impõe certos limites para sua fixação (por exemplo, no mútuo, não podem ultrapassar 1% ao mês e nos outros contratos, o limite é 2% ao mês, conforme o Decreto n. 22.626/33 – Lei da usura</a:t>
            </a:r>
            <a:r>
              <a:rPr lang="pt-BR" sz="2400" dirty="0" smtClean="0"/>
              <a:t>).</a:t>
            </a:r>
          </a:p>
        </p:txBody>
      </p:sp>
      <p:sp>
        <p:nvSpPr>
          <p:cNvPr id="17613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2BE2F5-ECC2-4716-B164-840499A6A291}" type="slidenum">
              <a:rPr lang="pt-BR" smtClean="0"/>
              <a:pPr/>
              <a:t>33</a:t>
            </a:fld>
            <a:endParaRPr lang="pt-BR" smtClean="0"/>
          </a:p>
        </p:txBody>
      </p:sp>
    </p:spTree>
    <p:extLst>
      <p:ext uri="{BB962C8B-B14F-4D97-AF65-F5344CB8AC3E}">
        <p14:creationId xmlns:p14="http://schemas.microsoft.com/office/powerpoint/2010/main" val="996247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332656"/>
            <a:ext cx="7467600" cy="6141169"/>
          </a:xfrm>
        </p:spPr>
        <p:txBody>
          <a:bodyPr>
            <a:normAutofit/>
          </a:bodyPr>
          <a:lstStyle/>
          <a:p>
            <a:pPr marL="731838" lvl="1" indent="-282575" algn="just" eaLnBrk="1" hangingPunct="1">
              <a:buNone/>
              <a:defRPr/>
            </a:pPr>
            <a:endParaRPr lang="pt-BR" sz="2400" dirty="0" smtClean="0"/>
          </a:p>
          <a:p>
            <a:pPr marL="731838" lvl="1" indent="-282575" algn="just" eaLnBrk="1" hangingPunct="1">
              <a:defRPr/>
            </a:pPr>
            <a:r>
              <a:rPr lang="pt-BR" sz="2400" b="1" i="1" dirty="0" smtClean="0"/>
              <a:t>Art</a:t>
            </a:r>
            <a:r>
              <a:rPr lang="pt-BR" sz="2400" b="1" i="1" dirty="0"/>
              <a:t>. </a:t>
            </a:r>
            <a:r>
              <a:rPr lang="pt-BR" sz="2400" b="1" i="1" dirty="0" smtClean="0"/>
              <a:t>1º, Decreto 22.626/33. </a:t>
            </a:r>
            <a:r>
              <a:rPr lang="pt-BR" sz="2400" i="1" dirty="0"/>
              <a:t>É vedado, e será punido nos termos desta lei, estipular em quaisquer contratos taxas de juros superiores ao dobro da taxa </a:t>
            </a:r>
            <a:r>
              <a:rPr lang="pt-BR" sz="2400" i="1" dirty="0" smtClean="0"/>
              <a:t>legal.</a:t>
            </a:r>
          </a:p>
          <a:p>
            <a:pPr marL="731838" lvl="1" indent="-282575" algn="just" eaLnBrk="1" hangingPunct="1">
              <a:defRPr/>
            </a:pPr>
            <a:r>
              <a:rPr lang="pt-BR" sz="2400" i="1" dirty="0"/>
              <a:t>§ 3º. A taxa de juros deve ser estipulada em escritura publica ou escrito particular, e não o sendo, entender-se-á que as partes acordaram nos juros de 6% ao ano, a contar da data da propositura da respectiva ação ou do protesto cambial</a:t>
            </a:r>
            <a:r>
              <a:rPr lang="pt-BR" sz="2400" i="1" dirty="0" smtClean="0"/>
              <a:t>.</a:t>
            </a:r>
          </a:p>
          <a:p>
            <a:pPr marL="731838" lvl="1" indent="-282575" algn="just" eaLnBrk="1" hangingPunct="1">
              <a:defRPr/>
            </a:pPr>
            <a:endParaRPr lang="pt-BR" sz="2400" i="1" dirty="0"/>
          </a:p>
          <a:p>
            <a:pPr marL="731838" lvl="1" indent="-282575" algn="just" eaLnBrk="1" hangingPunct="1">
              <a:defRPr/>
            </a:pPr>
            <a:r>
              <a:rPr lang="pt-BR" sz="2400" b="1" i="1" dirty="0"/>
              <a:t>Art. 5º. </a:t>
            </a:r>
            <a:r>
              <a:rPr lang="pt-BR" sz="2400" i="1" dirty="0"/>
              <a:t>Admite-se que pela mora dos juros contratados estes sejam elevados de 1% e não mais.</a:t>
            </a:r>
            <a:endParaRPr lang="pt-BR" sz="2400" i="1" dirty="0" smtClean="0"/>
          </a:p>
        </p:txBody>
      </p:sp>
      <p:sp>
        <p:nvSpPr>
          <p:cNvPr id="17613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2BE2F5-ECC2-4716-B164-840499A6A291}" type="slidenum">
              <a:rPr lang="pt-BR" smtClean="0"/>
              <a:pPr/>
              <a:t>34</a:t>
            </a:fld>
            <a:endParaRPr lang="pt-BR" smtClean="0"/>
          </a:p>
        </p:txBody>
      </p:sp>
    </p:spTree>
    <p:extLst>
      <p:ext uri="{BB962C8B-B14F-4D97-AF65-F5344CB8AC3E}">
        <p14:creationId xmlns:p14="http://schemas.microsoft.com/office/powerpoint/2010/main" val="484213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Espaço Reservado para Conteúdo 4"/>
          <p:cNvSpPr>
            <a:spLocks noGrp="1"/>
          </p:cNvSpPr>
          <p:nvPr>
            <p:ph sz="quarter" idx="1"/>
          </p:nvPr>
        </p:nvSpPr>
        <p:spPr>
          <a:xfrm>
            <a:off x="457200" y="332656"/>
            <a:ext cx="7467600" cy="6141169"/>
          </a:xfrm>
        </p:spPr>
        <p:txBody>
          <a:bodyPr>
            <a:normAutofit/>
          </a:bodyPr>
          <a:lstStyle/>
          <a:p>
            <a:pPr marL="731838" lvl="1" indent="-282575" algn="just" eaLnBrk="1" hangingPunct="1">
              <a:buNone/>
              <a:defRPr/>
            </a:pPr>
            <a:r>
              <a:rPr lang="pt-BR" sz="2400" b="1" i="1" dirty="0" smtClean="0"/>
              <a:t>	</a:t>
            </a:r>
            <a:endParaRPr lang="pt-BR" sz="2400" b="1" i="1" dirty="0" smtClean="0"/>
          </a:p>
          <a:p>
            <a:pPr marL="731838" lvl="1" indent="-282575" algn="just" eaLnBrk="1" hangingPunct="1">
              <a:buNone/>
              <a:defRPr/>
            </a:pPr>
            <a:endParaRPr lang="pt-BR" sz="2400" b="1" i="1" dirty="0"/>
          </a:p>
          <a:p>
            <a:pPr marL="731838" lvl="1" indent="-282575" algn="just" eaLnBrk="1" hangingPunct="1">
              <a:buNone/>
              <a:defRPr/>
            </a:pPr>
            <a:r>
              <a:rPr lang="pt-BR" sz="2400" b="1" i="1" dirty="0" smtClean="0"/>
              <a:t>	Art</a:t>
            </a:r>
            <a:r>
              <a:rPr lang="pt-BR" sz="2400" b="1" i="1" dirty="0"/>
              <a:t>. </a:t>
            </a:r>
            <a:r>
              <a:rPr lang="pt-BR" sz="2400" b="1" i="1" dirty="0" smtClean="0"/>
              <a:t>5º (LUG) </a:t>
            </a:r>
            <a:r>
              <a:rPr lang="pt-BR" sz="2400" b="1" i="1" dirty="0"/>
              <a:t>- </a:t>
            </a:r>
            <a:r>
              <a:rPr lang="pt-BR" sz="2400" i="1" dirty="0"/>
              <a:t>Numa letra pagável à vista ou a um certo termo de vista, pode o </a:t>
            </a:r>
            <a:r>
              <a:rPr lang="pt-BR" sz="2400" i="1" dirty="0" smtClean="0"/>
              <a:t>sacador estipular </a:t>
            </a:r>
            <a:r>
              <a:rPr lang="pt-BR" sz="2400" i="1" dirty="0"/>
              <a:t>que a sua importância vencerá juros. Em qualquer outra espécie de letra a estipulação de </a:t>
            </a:r>
            <a:r>
              <a:rPr lang="pt-BR" sz="2400" i="1" dirty="0" smtClean="0"/>
              <a:t>juros será </a:t>
            </a:r>
            <a:r>
              <a:rPr lang="pt-BR" sz="2400" i="1" dirty="0"/>
              <a:t>considerada como não escrita.</a:t>
            </a:r>
          </a:p>
          <a:p>
            <a:pPr marL="731838" lvl="1" indent="-282575" algn="just" eaLnBrk="1" hangingPunct="1">
              <a:buNone/>
              <a:defRPr/>
            </a:pPr>
            <a:r>
              <a:rPr lang="pt-BR" sz="2400" i="1" dirty="0" smtClean="0"/>
              <a:t>	A </a:t>
            </a:r>
            <a:r>
              <a:rPr lang="pt-BR" sz="2400" i="1" dirty="0"/>
              <a:t>taxa de juros deve ser indicada na letra; na falta de indicação, a cláusula de juros </a:t>
            </a:r>
            <a:r>
              <a:rPr lang="pt-BR" sz="2400" i="1" dirty="0" smtClean="0"/>
              <a:t>é considerada </a:t>
            </a:r>
            <a:r>
              <a:rPr lang="pt-BR" sz="2400" i="1" dirty="0"/>
              <a:t>como não escrita.</a:t>
            </a:r>
          </a:p>
          <a:p>
            <a:pPr marL="731838" lvl="1" indent="-282575" algn="just" eaLnBrk="1" hangingPunct="1">
              <a:buNone/>
              <a:defRPr/>
            </a:pPr>
            <a:r>
              <a:rPr lang="pt-BR" sz="2400" i="1" dirty="0" smtClean="0"/>
              <a:t>	Os </a:t>
            </a:r>
            <a:r>
              <a:rPr lang="pt-BR" sz="2400" i="1" dirty="0"/>
              <a:t>juros contam-se da data da letra, se outra data não for indicada.</a:t>
            </a:r>
            <a:endParaRPr lang="pt-BR" sz="2400" i="1" dirty="0" smtClean="0"/>
          </a:p>
        </p:txBody>
      </p:sp>
      <p:sp>
        <p:nvSpPr>
          <p:cNvPr id="176131"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2BE2F5-ECC2-4716-B164-840499A6A291}" type="slidenum">
              <a:rPr lang="pt-BR" smtClean="0"/>
              <a:pPr/>
              <a:t>35</a:t>
            </a:fld>
            <a:endParaRPr lang="pt-BR" smtClean="0"/>
          </a:p>
        </p:txBody>
      </p:sp>
    </p:spTree>
    <p:extLst>
      <p:ext uri="{BB962C8B-B14F-4D97-AF65-F5344CB8AC3E}">
        <p14:creationId xmlns:p14="http://schemas.microsoft.com/office/powerpoint/2010/main" val="23771956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4.3.1 Prova do Pagamento</a:t>
            </a:r>
          </a:p>
        </p:txBody>
      </p:sp>
      <p:sp>
        <p:nvSpPr>
          <p:cNvPr id="9219" name="Espaço Reservado para Conteúdo 4"/>
          <p:cNvSpPr>
            <a:spLocks noGrp="1"/>
          </p:cNvSpPr>
          <p:nvPr>
            <p:ph sz="quarter" idx="1"/>
          </p:nvPr>
        </p:nvSpPr>
        <p:spPr>
          <a:xfrm>
            <a:off x="457200" y="1600200"/>
            <a:ext cx="7467600" cy="4873625"/>
          </a:xfrm>
        </p:spPr>
        <p:txBody>
          <a:bodyPr>
            <a:normAutofit lnSpcReduction="10000"/>
          </a:bodyPr>
          <a:lstStyle/>
          <a:p>
            <a:pPr marL="365125" indent="-282575" algn="just" eaLnBrk="1" hangingPunct="1">
              <a:defRPr/>
            </a:pPr>
            <a:r>
              <a:rPr lang="pt-BR" dirty="0" smtClean="0"/>
              <a:t>A prova de pagamento deve constar no próprio título</a:t>
            </a:r>
            <a:r>
              <a:rPr lang="pt-BR" dirty="0" smtClean="0"/>
              <a:t>. O </a:t>
            </a:r>
            <a:r>
              <a:rPr lang="pt-BR" dirty="0" smtClean="0"/>
              <a:t>recibo em separado NÃO tem valor perante terceiros, produzindo efeitos apenas em relação às partes.</a:t>
            </a:r>
          </a:p>
          <a:p>
            <a:pPr marL="365125" indent="-282575" algn="just" eaLnBrk="1" hangingPunct="1">
              <a:defRPr/>
            </a:pPr>
            <a:endParaRPr lang="pt-BR" dirty="0" smtClean="0"/>
          </a:p>
          <a:p>
            <a:pPr marL="365125" indent="-282575" algn="just" eaLnBrk="1" hangingPunct="1">
              <a:defRPr/>
            </a:pPr>
            <a:r>
              <a:rPr lang="pt-BR" dirty="0" smtClean="0"/>
              <a:t>A entrega do título ao devedor configura </a:t>
            </a:r>
            <a:r>
              <a:rPr lang="pt-BR" b="1" dirty="0" smtClean="0">
                <a:solidFill>
                  <a:schemeClr val="accent1"/>
                </a:solidFill>
              </a:rPr>
              <a:t>presunção de pagamento</a:t>
            </a:r>
            <a:r>
              <a:rPr lang="pt-BR" dirty="0" smtClean="0"/>
              <a:t>, que poderá ser elidida por prova em contrário.</a:t>
            </a:r>
          </a:p>
          <a:p>
            <a:pPr marL="365125" indent="-282575" algn="just" eaLnBrk="1" hangingPunct="1">
              <a:defRPr/>
            </a:pPr>
            <a:endParaRPr lang="pt-BR" dirty="0" smtClean="0"/>
          </a:p>
          <a:p>
            <a:pPr marL="365125" indent="-282575" algn="just" eaLnBrk="1" hangingPunct="1">
              <a:defRPr/>
            </a:pPr>
            <a:r>
              <a:rPr lang="pt-BR" dirty="0" smtClean="0"/>
              <a:t>Pagamento </a:t>
            </a:r>
            <a:r>
              <a:rPr lang="pt-BR" dirty="0" smtClean="0"/>
              <a:t>parcial – deve haver dupla quitação: escrita no título e outra em separado. Documento não é entregue, uma vez que ainda será usado parta cobrança do valor restante.</a:t>
            </a:r>
          </a:p>
        </p:txBody>
      </p:sp>
      <p:sp>
        <p:nvSpPr>
          <p:cNvPr id="177156"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9B16ABB-CF66-4246-AA1E-B1A8C1D1FA25}" type="slidenum">
              <a:rPr lang="pt-BR" smtClean="0"/>
              <a:pPr/>
              <a:t>36</a:t>
            </a:fld>
            <a:endParaRPr lang="pt-BR" smtClean="0"/>
          </a:p>
        </p:txBody>
      </p:sp>
    </p:spTree>
    <p:extLst>
      <p:ext uri="{BB962C8B-B14F-4D97-AF65-F5344CB8AC3E}">
        <p14:creationId xmlns:p14="http://schemas.microsoft.com/office/powerpoint/2010/main" val="10577303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4.3.2 Pagamento Parcial</a:t>
            </a:r>
          </a:p>
        </p:txBody>
      </p:sp>
      <p:sp>
        <p:nvSpPr>
          <p:cNvPr id="178179" name="Espaço Reservado para Conteúdo 4"/>
          <p:cNvSpPr>
            <a:spLocks noGrp="1"/>
          </p:cNvSpPr>
          <p:nvPr>
            <p:ph sz="quarter" idx="1"/>
          </p:nvPr>
        </p:nvSpPr>
        <p:spPr>
          <a:xfrm>
            <a:off x="457200" y="1600200"/>
            <a:ext cx="7467600" cy="4873625"/>
          </a:xfrm>
        </p:spPr>
        <p:txBody>
          <a:bodyPr>
            <a:normAutofit/>
          </a:bodyPr>
          <a:lstStyle/>
          <a:p>
            <a:pPr marL="365125" indent="-282575" algn="just" eaLnBrk="1" hangingPunct="1"/>
            <a:r>
              <a:rPr lang="pt-BR" dirty="0" smtClean="0"/>
              <a:t>O </a:t>
            </a:r>
            <a:r>
              <a:rPr lang="pt-BR" dirty="0" smtClean="0"/>
              <a:t>portador NÃO PODE RECUSAR o pagamento parcial pelo aceitante no vencimento do título (LUG, art. 39</a:t>
            </a:r>
            <a:r>
              <a:rPr lang="pt-BR" dirty="0" smtClean="0"/>
              <a:t>), ou PERDE </a:t>
            </a:r>
            <a:r>
              <a:rPr lang="pt-BR" dirty="0" smtClean="0"/>
              <a:t>o direito de cobrança contra os obrigados indiretos </a:t>
            </a:r>
            <a:r>
              <a:rPr lang="pt-BR" dirty="0" smtClean="0"/>
              <a:t>(em </a:t>
            </a:r>
            <a:r>
              <a:rPr lang="pt-BR" dirty="0" smtClean="0"/>
              <a:t>relação à quantia oferecida para </a:t>
            </a:r>
            <a:r>
              <a:rPr lang="pt-BR" dirty="0" smtClean="0"/>
              <a:t>pagamento).</a:t>
            </a:r>
            <a:endParaRPr lang="pt-BR" dirty="0" smtClean="0"/>
          </a:p>
          <a:p>
            <a:pPr marL="365125" indent="-282575" algn="just" eaLnBrk="1" hangingPunct="1"/>
            <a:endParaRPr lang="pt-BR" dirty="0" smtClean="0"/>
          </a:p>
          <a:p>
            <a:pPr algn="just"/>
            <a:r>
              <a:rPr lang="pt-BR" dirty="0" smtClean="0"/>
              <a:t>Regra </a:t>
            </a:r>
            <a:r>
              <a:rPr lang="pt-BR" dirty="0" smtClean="0"/>
              <a:t>visa </a:t>
            </a:r>
            <a:r>
              <a:rPr lang="pt-BR" dirty="0" smtClean="0"/>
              <a:t>proteger </a:t>
            </a:r>
            <a:r>
              <a:rPr lang="pt-BR" dirty="0" smtClean="0"/>
              <a:t>os devedores indiretos, que só devem responder pela falta de pagamento do devedor principal ou do sacado. Se a falta de pagamento é parcial, sua responsabilidade também deverá ser parcial.</a:t>
            </a:r>
          </a:p>
          <a:p>
            <a:pPr marL="365125" indent="-282575" algn="just" eaLnBrk="1" hangingPunct="1"/>
            <a:endParaRPr lang="pt-BR" dirty="0" smtClean="0"/>
          </a:p>
          <a:p>
            <a:pPr marL="365125" indent="-282575" algn="just" eaLnBrk="1" hangingPunct="1">
              <a:buNone/>
            </a:pPr>
            <a:endParaRPr lang="pt-BR" dirty="0" smtClean="0"/>
          </a:p>
        </p:txBody>
      </p:sp>
      <p:sp>
        <p:nvSpPr>
          <p:cNvPr id="178180"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F3701D1-2C97-4973-B1FA-6218B794FE9C}" type="slidenum">
              <a:rPr lang="pt-BR" smtClean="0"/>
              <a:pPr/>
              <a:t>37</a:t>
            </a:fld>
            <a:endParaRPr lang="pt-BR" smtClean="0"/>
          </a:p>
        </p:txBody>
      </p:sp>
    </p:spTree>
    <p:extLst>
      <p:ext uri="{BB962C8B-B14F-4D97-AF65-F5344CB8AC3E}">
        <p14:creationId xmlns:p14="http://schemas.microsoft.com/office/powerpoint/2010/main" val="3753453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Espaço Reservado para Conteúdo 4"/>
          <p:cNvSpPr>
            <a:spLocks noGrp="1"/>
          </p:cNvSpPr>
          <p:nvPr>
            <p:ph sz="quarter" idx="1"/>
          </p:nvPr>
        </p:nvSpPr>
        <p:spPr>
          <a:xfrm>
            <a:off x="457200" y="980728"/>
            <a:ext cx="7467600" cy="5493097"/>
          </a:xfrm>
        </p:spPr>
        <p:txBody>
          <a:bodyPr/>
          <a:lstStyle/>
          <a:p>
            <a:pPr lvl="1" algn="just">
              <a:buFont typeface="Wingdings" pitchFamily="2" charset="2"/>
              <a:buChar char="v"/>
            </a:pPr>
            <a:r>
              <a:rPr lang="pt-BR" sz="2400" b="1" i="1" dirty="0" smtClean="0"/>
              <a:t>Art. 39. </a:t>
            </a:r>
            <a:r>
              <a:rPr lang="pt-BR" sz="2400" i="1" dirty="0" smtClean="0"/>
              <a:t>O sacado que paga uma letra pode exigir que ela lhe seja entregue com a respectiva quitação. </a:t>
            </a:r>
          </a:p>
          <a:p>
            <a:pPr lvl="1" algn="just">
              <a:buFont typeface="Wingdings 2" pitchFamily="18" charset="2"/>
              <a:buNone/>
            </a:pPr>
            <a:r>
              <a:rPr lang="pt-BR" sz="2400" i="1" dirty="0" smtClean="0"/>
              <a:t>	O portador não pode recusar qualquer pagamento parcial. </a:t>
            </a:r>
          </a:p>
          <a:p>
            <a:pPr lvl="1" algn="just">
              <a:buFont typeface="Wingdings 2" pitchFamily="18" charset="2"/>
              <a:buNone/>
            </a:pPr>
            <a:r>
              <a:rPr lang="pt-BR" sz="2400" i="1" dirty="0" smtClean="0"/>
              <a:t>	No caso de pagamento parcial, o sacado pode exigir que desse pagamento se faça menção na letra e que dele lhe seja dada quitação. </a:t>
            </a:r>
          </a:p>
          <a:p>
            <a:pPr marL="365125" indent="-282575" algn="just" eaLnBrk="1" hangingPunct="1"/>
            <a:endParaRPr lang="pt-BR" dirty="0" smtClean="0"/>
          </a:p>
        </p:txBody>
      </p:sp>
      <p:sp>
        <p:nvSpPr>
          <p:cNvPr id="178180"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F3701D1-2C97-4973-B1FA-6218B794FE9C}" type="slidenum">
              <a:rPr lang="pt-BR" smtClean="0"/>
              <a:pPr/>
              <a:t>38</a:t>
            </a:fld>
            <a:endParaRPr lang="pt-BR" smtClean="0"/>
          </a:p>
        </p:txBody>
      </p:sp>
    </p:spTree>
    <p:extLst>
      <p:ext uri="{BB962C8B-B14F-4D97-AF65-F5344CB8AC3E}">
        <p14:creationId xmlns:p14="http://schemas.microsoft.com/office/powerpoint/2010/main" val="1986319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4.3.3 Outras formas de Extinção das Obrigações</a:t>
            </a:r>
          </a:p>
        </p:txBody>
      </p:sp>
      <p:sp>
        <p:nvSpPr>
          <p:cNvPr id="179203" name="Espaço Reservado para Conteúdo 4"/>
          <p:cNvSpPr>
            <a:spLocks noGrp="1"/>
          </p:cNvSpPr>
          <p:nvPr>
            <p:ph sz="quarter" idx="1"/>
          </p:nvPr>
        </p:nvSpPr>
        <p:spPr>
          <a:xfrm>
            <a:off x="457200" y="1600200"/>
            <a:ext cx="7467600" cy="4873625"/>
          </a:xfrm>
        </p:spPr>
        <p:txBody>
          <a:bodyPr/>
          <a:lstStyle/>
          <a:p>
            <a:pPr marL="365125" indent="-282575" algn="just" eaLnBrk="1" hangingPunct="1"/>
            <a:endParaRPr lang="pt-BR" dirty="0" smtClean="0"/>
          </a:p>
          <a:p>
            <a:pPr marL="365125" indent="-282575" algn="just" eaLnBrk="1" hangingPunct="1"/>
            <a:r>
              <a:rPr lang="pt-BR" dirty="0" smtClean="0"/>
              <a:t>As obrigações cambiárias, poderão ser extintas, também por meio de transação, compensação, novação, confusão etc., ou seja, por todas as formas de extinção das obrigações em geral.</a:t>
            </a:r>
          </a:p>
          <a:p>
            <a:pPr marL="365125" indent="-282575" algn="just" eaLnBrk="1" hangingPunct="1"/>
            <a:endParaRPr lang="pt-BR" dirty="0" smtClean="0"/>
          </a:p>
          <a:p>
            <a:pPr marL="365125" indent="-282575" algn="just" eaLnBrk="1" hangingPunct="1"/>
            <a:r>
              <a:rPr lang="pt-BR" dirty="0" smtClean="0"/>
              <a:t>Pode haver pagamento parcial por parte de uma dos devedores solidários, bem como remissão parcial. No caso, este fica excluído da solidariedade e os devedores restantes, comprometidos (ainda solidários) apenas ao pagamento do restante (abatida a quota-parte).</a:t>
            </a:r>
          </a:p>
        </p:txBody>
      </p:sp>
      <p:sp>
        <p:nvSpPr>
          <p:cNvPr id="179204"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4C95D8B-16A1-4EA6-83CE-E547F9C81E39}" type="slidenum">
              <a:rPr lang="pt-BR" smtClean="0"/>
              <a:pPr/>
              <a:t>39</a:t>
            </a:fld>
            <a:endParaRPr lang="pt-BR" smtClean="0"/>
          </a:p>
        </p:txBody>
      </p:sp>
    </p:spTree>
    <p:extLst>
      <p:ext uri="{BB962C8B-B14F-4D97-AF65-F5344CB8AC3E}">
        <p14:creationId xmlns:p14="http://schemas.microsoft.com/office/powerpoint/2010/main" val="1935474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Espaço Reservado para Conteúdo 4"/>
          <p:cNvSpPr>
            <a:spLocks noGrp="1"/>
          </p:cNvSpPr>
          <p:nvPr>
            <p:ph sz="quarter" idx="1"/>
          </p:nvPr>
        </p:nvSpPr>
        <p:spPr>
          <a:xfrm>
            <a:off x="457200" y="836613"/>
            <a:ext cx="7467600" cy="5637212"/>
          </a:xfrm>
        </p:spPr>
        <p:txBody>
          <a:bodyPr>
            <a:normAutofit/>
          </a:bodyPr>
          <a:lstStyle/>
          <a:p>
            <a:pPr marL="365125" indent="-282575" algn="just" eaLnBrk="1" hangingPunct="1"/>
            <a:r>
              <a:rPr lang="pt-BR" b="1" dirty="0" smtClean="0"/>
              <a:t>MODALIDADES: </a:t>
            </a:r>
          </a:p>
          <a:p>
            <a:pPr marL="365125" indent="-282575" algn="just" eaLnBrk="1" hangingPunct="1"/>
            <a:endParaRPr lang="pt-BR" dirty="0" smtClean="0"/>
          </a:p>
          <a:p>
            <a:pPr marL="365125" indent="-282575" algn="just" eaLnBrk="1" hangingPunct="1"/>
            <a:r>
              <a:rPr lang="pt-BR" dirty="0" smtClean="0"/>
              <a:t>Poderá ser ORDINÁRIO ou EXTRAORDINÁRIO.</a:t>
            </a:r>
          </a:p>
          <a:p>
            <a:pPr marL="365125" indent="-282575" algn="just" eaLnBrk="1" hangingPunct="1"/>
            <a:endParaRPr lang="pt-BR" dirty="0" smtClean="0"/>
          </a:p>
          <a:p>
            <a:pPr marL="906463" lvl="1" indent="-457200" algn="just" eaLnBrk="1" hangingPunct="1">
              <a:buFont typeface="+mj-lt"/>
              <a:buAutoNum type="alphaLcParenR"/>
            </a:pPr>
            <a:r>
              <a:rPr lang="pt-BR" sz="2400" dirty="0" smtClean="0"/>
              <a:t>O vencimento </a:t>
            </a:r>
            <a:r>
              <a:rPr lang="pt-BR" sz="2400" b="1" dirty="0" smtClean="0">
                <a:solidFill>
                  <a:schemeClr val="accent1"/>
                </a:solidFill>
              </a:rPr>
              <a:t>ordinário</a:t>
            </a:r>
            <a:r>
              <a:rPr lang="pt-BR" sz="2400" dirty="0" smtClean="0"/>
              <a:t> é aquele que vence com o término do prazo estipulado. Pode apresentar as seguintes formas (art. 33 LUG):</a:t>
            </a:r>
          </a:p>
          <a:p>
            <a:pPr marL="365125" indent="-282575" algn="just" eaLnBrk="1" hangingPunct="1">
              <a:buNone/>
            </a:pPr>
            <a:endParaRPr lang="pt-BR" dirty="0" smtClean="0"/>
          </a:p>
        </p:txBody>
      </p:sp>
      <p:sp>
        <p:nvSpPr>
          <p:cNvPr id="16179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7562AA6-ADA9-40AE-B515-2D22F525AC95}" type="slidenum">
              <a:rPr lang="pt-BR" smtClean="0"/>
              <a:pPr/>
              <a:t>4</a:t>
            </a:fld>
            <a:endParaRPr lang="pt-BR" smtClean="0"/>
          </a:p>
        </p:txBody>
      </p:sp>
    </p:spTree>
    <p:extLst>
      <p:ext uri="{BB962C8B-B14F-4D97-AF65-F5344CB8AC3E}">
        <p14:creationId xmlns:p14="http://schemas.microsoft.com/office/powerpoint/2010/main" val="34033426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3"/>
          <p:cNvSpPr>
            <a:spLocks noGrp="1"/>
          </p:cNvSpPr>
          <p:nvPr>
            <p:ph type="title"/>
          </p:nvPr>
        </p:nvSpPr>
        <p:spPr/>
        <p:txBody>
          <a:bodyPr/>
          <a:lstStyle/>
          <a:p>
            <a:pPr eaLnBrk="1" fontAlgn="auto" hangingPunct="1">
              <a:spcAft>
                <a:spcPts val="0"/>
              </a:spcAft>
              <a:defRPr/>
            </a:pPr>
            <a:r>
              <a:rPr lang="pt-BR" sz="3200" b="1" dirty="0" smtClean="0">
                <a:solidFill>
                  <a:schemeClr val="tx2">
                    <a:satMod val="130000"/>
                  </a:schemeClr>
                </a:solidFill>
              </a:rPr>
              <a:t>4.4 Protesto</a:t>
            </a:r>
          </a:p>
        </p:txBody>
      </p:sp>
      <p:sp>
        <p:nvSpPr>
          <p:cNvPr id="9219" name="Espaço Reservado para Conteúdo 4"/>
          <p:cNvSpPr>
            <a:spLocks noGrp="1"/>
          </p:cNvSpPr>
          <p:nvPr>
            <p:ph sz="quarter" idx="1"/>
          </p:nvPr>
        </p:nvSpPr>
        <p:spPr>
          <a:xfrm>
            <a:off x="457200" y="1600200"/>
            <a:ext cx="7467600" cy="4873625"/>
          </a:xfrm>
        </p:spPr>
        <p:txBody>
          <a:bodyPr>
            <a:normAutofit/>
          </a:bodyPr>
          <a:lstStyle/>
          <a:p>
            <a:pPr marL="365125" indent="-282575" algn="just" eaLnBrk="1" hangingPunct="1">
              <a:defRPr/>
            </a:pPr>
            <a:r>
              <a:rPr lang="pt-BR" dirty="0" smtClean="0"/>
              <a:t>Lei </a:t>
            </a:r>
            <a:r>
              <a:rPr lang="pt-BR" dirty="0"/>
              <a:t>9.492/97</a:t>
            </a:r>
            <a:r>
              <a:rPr lang="pt-BR" dirty="0" smtClean="0"/>
              <a:t>. </a:t>
            </a:r>
            <a:r>
              <a:rPr lang="pt-BR" dirty="0" smtClean="0"/>
              <a:t>Prova </a:t>
            </a:r>
            <a:r>
              <a:rPr lang="pt-BR" dirty="0" smtClean="0"/>
              <a:t>de que o portador do título o apresentou para ACEITE ou PAGAMENTO e que nenhum dos dois ocorreu, razão pela qual passa a ter o direito de se voltar contra os coobrigados cambiários.</a:t>
            </a:r>
          </a:p>
          <a:p>
            <a:pPr marL="365125" indent="-282575" algn="just" eaLnBrk="1" hangingPunct="1">
              <a:defRPr/>
            </a:pPr>
            <a:endParaRPr lang="pt-BR" dirty="0" smtClean="0"/>
          </a:p>
          <a:p>
            <a:pPr marL="365125" indent="-282575" algn="just" eaLnBrk="1" hangingPunct="1">
              <a:defRPr/>
            </a:pPr>
            <a:r>
              <a:rPr lang="pt-BR" dirty="0" smtClean="0"/>
              <a:t>A </a:t>
            </a:r>
            <a:r>
              <a:rPr lang="pt-BR" u="sng" dirty="0" smtClean="0"/>
              <a:t>falta de protesto</a:t>
            </a:r>
            <a:r>
              <a:rPr lang="pt-BR" dirty="0" smtClean="0"/>
              <a:t> ou o </a:t>
            </a:r>
            <a:r>
              <a:rPr lang="pt-BR" u="sng" dirty="0" smtClean="0"/>
              <a:t>protesto efetuado fora do prazo legal</a:t>
            </a:r>
            <a:r>
              <a:rPr lang="pt-BR" dirty="0" smtClean="0"/>
              <a:t> implicam a perda do direito de regresso do portador contra os coobrigados cambiários (LUG, art. 53).</a:t>
            </a:r>
          </a:p>
          <a:p>
            <a:pPr marL="365125" indent="-282575" algn="just" eaLnBrk="1" hangingPunct="1">
              <a:defRPr/>
            </a:pPr>
            <a:endParaRPr lang="pt-BR" dirty="0" smtClean="0"/>
          </a:p>
        </p:txBody>
      </p:sp>
      <p:sp>
        <p:nvSpPr>
          <p:cNvPr id="180228" name="Espaço Reservado para Número de Slide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9FD0E4B-C309-4E88-9A72-A46D5258E16B}" type="slidenum">
              <a:rPr lang="pt-BR" smtClean="0"/>
              <a:pPr/>
              <a:t>40</a:t>
            </a:fld>
            <a:endParaRPr lang="pt-BR" smtClean="0"/>
          </a:p>
        </p:txBody>
      </p:sp>
    </p:spTree>
    <p:extLst>
      <p:ext uri="{BB962C8B-B14F-4D97-AF65-F5344CB8AC3E}">
        <p14:creationId xmlns:p14="http://schemas.microsoft.com/office/powerpoint/2010/main" val="40360528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marL="0" indent="0" algn="just">
              <a:buNone/>
            </a:pPr>
            <a:r>
              <a:rPr lang="pt-BR" b="1" i="1" dirty="0"/>
              <a:t>Art. </a:t>
            </a:r>
            <a:r>
              <a:rPr lang="pt-BR" b="1" i="1" dirty="0" smtClean="0"/>
              <a:t>53. </a:t>
            </a:r>
            <a:r>
              <a:rPr lang="pt-BR" i="1" dirty="0" smtClean="0"/>
              <a:t>Depois </a:t>
            </a:r>
            <a:r>
              <a:rPr lang="pt-BR" i="1" dirty="0"/>
              <a:t>de expirados os prazos fixados: </a:t>
            </a:r>
          </a:p>
          <a:p>
            <a:pPr marL="0" indent="0" algn="just">
              <a:buNone/>
            </a:pPr>
            <a:r>
              <a:rPr lang="pt-BR" i="1" dirty="0" smtClean="0"/>
              <a:t>-para </a:t>
            </a:r>
            <a:r>
              <a:rPr lang="pt-BR" i="1" dirty="0"/>
              <a:t>a apresentação de uma letra à vista ou a certo termo de vista; </a:t>
            </a:r>
          </a:p>
          <a:p>
            <a:pPr marL="0" indent="0" algn="just">
              <a:buNone/>
            </a:pPr>
            <a:r>
              <a:rPr lang="pt-BR" i="1" dirty="0" smtClean="0"/>
              <a:t>-para </a:t>
            </a:r>
            <a:r>
              <a:rPr lang="pt-BR" i="1" dirty="0"/>
              <a:t>se fazer o protesto por falta de aceite ou por falta de pagamento; </a:t>
            </a:r>
          </a:p>
          <a:p>
            <a:pPr marL="0" indent="0" algn="just">
              <a:buNone/>
            </a:pPr>
            <a:r>
              <a:rPr lang="pt-BR" i="1" dirty="0" smtClean="0"/>
              <a:t>-para </a:t>
            </a:r>
            <a:r>
              <a:rPr lang="pt-BR" i="1" dirty="0"/>
              <a:t>a apresentação a pagamento no caso </a:t>
            </a:r>
            <a:r>
              <a:rPr lang="pt-BR" i="1" dirty="0" smtClean="0"/>
              <a:t>da </a:t>
            </a:r>
            <a:r>
              <a:rPr lang="pt-BR" i="1" dirty="0"/>
              <a:t>cláusula "sem despesas"; </a:t>
            </a:r>
          </a:p>
          <a:p>
            <a:pPr marL="0" indent="0" algn="just">
              <a:buNone/>
            </a:pPr>
            <a:r>
              <a:rPr lang="pt-BR" i="1" dirty="0"/>
              <a:t>O portador perdeu os seus direitos de ação contra os endossantes contra o sacador </a:t>
            </a:r>
            <a:r>
              <a:rPr lang="pt-BR" i="1" dirty="0" smtClean="0"/>
              <a:t>e </a:t>
            </a:r>
            <a:r>
              <a:rPr lang="pt-BR" i="1" dirty="0"/>
              <a:t>contra os outros </a:t>
            </a:r>
            <a:r>
              <a:rPr lang="pt-BR" i="1" dirty="0" smtClean="0"/>
              <a:t>coobrigados, </a:t>
            </a:r>
            <a:r>
              <a:rPr lang="pt-BR" i="1" dirty="0"/>
              <a:t>a exceção do aceitante</a:t>
            </a:r>
          </a:p>
          <a:p>
            <a:pPr marL="0" indent="0" algn="just">
              <a:buNone/>
              <a:defRPr/>
            </a:pPr>
            <a:endParaRPr lang="pt-BR" i="1" dirty="0" smtClean="0"/>
          </a:p>
          <a:p>
            <a:pPr marL="0" indent="0" algn="just">
              <a:buNone/>
              <a:defRPr/>
            </a:pPr>
            <a:endParaRPr lang="pt-BR" i="1" dirty="0" smtClean="0"/>
          </a:p>
        </p:txBody>
      </p:sp>
      <p:sp>
        <p:nvSpPr>
          <p:cNvPr id="18125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E8007E-91A4-4345-B541-6A44356DCF02}" type="slidenum">
              <a:rPr lang="pt-BR" smtClean="0"/>
              <a:pPr/>
              <a:t>41</a:t>
            </a:fld>
            <a:endParaRPr lang="pt-BR" smtClean="0"/>
          </a:p>
        </p:txBody>
      </p:sp>
    </p:spTree>
    <p:extLst>
      <p:ext uri="{BB962C8B-B14F-4D97-AF65-F5344CB8AC3E}">
        <p14:creationId xmlns:p14="http://schemas.microsoft.com/office/powerpoint/2010/main" val="16406398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algn="just">
              <a:defRPr/>
            </a:pPr>
            <a:endParaRPr lang="pt-BR" b="1" dirty="0" smtClean="0">
              <a:solidFill>
                <a:schemeClr val="accent1"/>
              </a:solidFill>
            </a:endParaRPr>
          </a:p>
          <a:p>
            <a:pPr marL="366713" lvl="1" indent="0" algn="just">
              <a:buNone/>
            </a:pPr>
            <a:r>
              <a:rPr lang="pt-BR" b="1" i="1" dirty="0"/>
              <a:t>Art. </a:t>
            </a:r>
            <a:r>
              <a:rPr lang="pt-BR" b="1" i="1" dirty="0" smtClean="0"/>
              <a:t>1</a:t>
            </a:r>
            <a:r>
              <a:rPr lang="pt-BR" i="1" dirty="0" smtClean="0"/>
              <a:t>º. </a:t>
            </a:r>
            <a:r>
              <a:rPr lang="pt-BR" i="1" dirty="0"/>
              <a:t>Protesto é o ato formal e solene pelo qual se prova a inadimplência e o descumprimento de obrigação originada em títulos e outros documentos de dívida.</a:t>
            </a:r>
            <a:endParaRPr lang="pt-BR" i="1" dirty="0"/>
          </a:p>
          <a:p>
            <a:pPr marL="366713" lvl="1" indent="0" algn="just">
              <a:buNone/>
            </a:pPr>
            <a:r>
              <a:rPr lang="pt-BR" i="1" dirty="0"/>
              <a:t>Parágrafo único.  Incluem-se entre os títulos sujeitos a protesto as certidões de dívida ativa da União, dos Estados, do Distrito Federal, dos Municípios e das respectivas autarquias e fundações públicas. </a:t>
            </a:r>
            <a:r>
              <a:rPr lang="pt-BR" i="1" dirty="0">
                <a:hlinkClick r:id="rId2"/>
              </a:rPr>
              <a:t>(Incluído pela Lei nº 12.767, de 2012)</a:t>
            </a:r>
            <a:endParaRPr lang="pt-BR" i="1" dirty="0"/>
          </a:p>
          <a:p>
            <a:pPr algn="just">
              <a:defRPr/>
            </a:pPr>
            <a:endParaRPr lang="pt-BR" dirty="0" smtClean="0"/>
          </a:p>
          <a:p>
            <a:pPr algn="just">
              <a:defRPr/>
            </a:pPr>
            <a:r>
              <a:rPr lang="pt-BR" dirty="0" smtClean="0"/>
              <a:t>Conceito incompleto: não menciona a recusa de aceite</a:t>
            </a:r>
            <a:r>
              <a:rPr lang="pt-BR" dirty="0" smtClean="0"/>
              <a:t>. É</a:t>
            </a:r>
            <a:r>
              <a:rPr lang="pt-BR" dirty="0" smtClean="0"/>
              <a:t> </a:t>
            </a:r>
            <a:r>
              <a:rPr lang="pt-BR" dirty="0"/>
              <a:t>realizado pelos Tabelionatos de Protesto, sendo ato </a:t>
            </a:r>
            <a:r>
              <a:rPr lang="pt-BR" b="1" dirty="0">
                <a:solidFill>
                  <a:schemeClr val="accent1"/>
                </a:solidFill>
              </a:rPr>
              <a:t>solene e </a:t>
            </a:r>
            <a:r>
              <a:rPr lang="pt-BR" b="1" dirty="0" smtClean="0">
                <a:solidFill>
                  <a:schemeClr val="accent1"/>
                </a:solidFill>
              </a:rPr>
              <a:t>extrajudicial</a:t>
            </a:r>
            <a:r>
              <a:rPr lang="pt-BR" dirty="0" smtClean="0"/>
              <a:t>, estando incluídos todos os atos descritos no art. 3º:</a:t>
            </a:r>
            <a:endParaRPr lang="pt-BR" dirty="0"/>
          </a:p>
          <a:p>
            <a:pPr algn="just">
              <a:defRPr/>
            </a:pPr>
            <a:endParaRPr lang="pt-BR" dirty="0" smtClean="0"/>
          </a:p>
        </p:txBody>
      </p:sp>
      <p:sp>
        <p:nvSpPr>
          <p:cNvPr id="18125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E8007E-91A4-4345-B541-6A44356DCF02}" type="slidenum">
              <a:rPr lang="pt-BR" smtClean="0"/>
              <a:pPr/>
              <a:t>42</a:t>
            </a:fld>
            <a:endParaRPr lang="pt-BR" smtClean="0"/>
          </a:p>
        </p:txBody>
      </p:sp>
    </p:spTree>
    <p:extLst>
      <p:ext uri="{BB962C8B-B14F-4D97-AF65-F5344CB8AC3E}">
        <p14:creationId xmlns:p14="http://schemas.microsoft.com/office/powerpoint/2010/main" val="28260979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algn="just">
              <a:defRPr/>
            </a:pPr>
            <a:r>
              <a:rPr lang="pt-BR" b="1" i="1" dirty="0"/>
              <a:t>Art. 3º </a:t>
            </a:r>
            <a:r>
              <a:rPr lang="pt-BR" i="1" dirty="0"/>
              <a:t>Compete privativamente ao Tabelião de Protesto de Títulos, na tutela dos interesses públicos e privados, a protocolização, a intimação, o acolhimento da devolução ou do aceite, o recebimento do pagamento, do título e de outros documentos de dívida, bem como lavrar e registrar o protesto ou acatar a desistência do credor em relação ao mesmo, proceder às averbações, prestar informações e fornecer certidões relativas a todos os atos praticados, na forma desta Lei.</a:t>
            </a:r>
            <a:endParaRPr lang="pt-BR" sz="2400" i="1" dirty="0" smtClean="0"/>
          </a:p>
        </p:txBody>
      </p:sp>
      <p:sp>
        <p:nvSpPr>
          <p:cNvPr id="18125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E8007E-91A4-4345-B541-6A44356DCF02}" type="slidenum">
              <a:rPr lang="pt-BR" smtClean="0"/>
              <a:pPr/>
              <a:t>43</a:t>
            </a:fld>
            <a:endParaRPr lang="pt-BR" smtClean="0"/>
          </a:p>
        </p:txBody>
      </p:sp>
    </p:spTree>
    <p:extLst>
      <p:ext uri="{BB962C8B-B14F-4D97-AF65-F5344CB8AC3E}">
        <p14:creationId xmlns:p14="http://schemas.microsoft.com/office/powerpoint/2010/main" val="41201066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algn="just">
              <a:defRPr/>
            </a:pPr>
            <a:r>
              <a:rPr lang="pt-BR" dirty="0" smtClean="0"/>
              <a:t>É </a:t>
            </a:r>
            <a:r>
              <a:rPr lang="pt-BR" dirty="0" smtClean="0"/>
              <a:t>sempre </a:t>
            </a:r>
            <a:r>
              <a:rPr lang="pt-BR" b="1" u="sng" dirty="0" smtClean="0"/>
              <a:t>ato do CREDOR </a:t>
            </a:r>
            <a:r>
              <a:rPr lang="pt-BR" dirty="0" smtClean="0"/>
              <a:t>do título de crédito</a:t>
            </a:r>
            <a:r>
              <a:rPr lang="pt-BR" dirty="0" smtClean="0"/>
              <a:t>.</a:t>
            </a:r>
          </a:p>
          <a:p>
            <a:pPr algn="just">
              <a:defRPr/>
            </a:pPr>
            <a:endParaRPr lang="pt-BR" dirty="0"/>
          </a:p>
          <a:p>
            <a:pPr algn="just">
              <a:defRPr/>
            </a:pPr>
            <a:r>
              <a:rPr lang="pt-BR" dirty="0" smtClean="0"/>
              <a:t>Segundo o art. 2º, o protesto garante a autenticidade, publicidade e segurança do ato jurídico protestado.</a:t>
            </a:r>
            <a:endParaRPr lang="pt-BR" dirty="0"/>
          </a:p>
          <a:p>
            <a:pPr algn="just">
              <a:defRPr/>
            </a:pPr>
            <a:endParaRPr lang="pt-BR" dirty="0" smtClean="0"/>
          </a:p>
          <a:p>
            <a:pPr lvl="1" algn="just">
              <a:defRPr/>
            </a:pPr>
            <a:r>
              <a:rPr lang="pt-BR" sz="2400" i="1" dirty="0"/>
              <a:t>Art. 2º Os serviços concernentes ao protesto, garantidores da autenticidade, publicidade, segurança e eficácia dos atos jurídicos, ficam sujeitos ao regime estabelecido nesta Lei.</a:t>
            </a:r>
            <a:endParaRPr lang="pt-BR" sz="2400" i="1" dirty="0" smtClean="0"/>
          </a:p>
        </p:txBody>
      </p:sp>
      <p:sp>
        <p:nvSpPr>
          <p:cNvPr id="18125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E8007E-91A4-4345-B541-6A44356DCF02}" type="slidenum">
              <a:rPr lang="pt-BR" smtClean="0"/>
              <a:pPr/>
              <a:t>44</a:t>
            </a:fld>
            <a:endParaRPr lang="pt-BR" smtClean="0"/>
          </a:p>
        </p:txBody>
      </p:sp>
    </p:spTree>
    <p:extLst>
      <p:ext uri="{BB962C8B-B14F-4D97-AF65-F5344CB8AC3E}">
        <p14:creationId xmlns:p14="http://schemas.microsoft.com/office/powerpoint/2010/main" val="17107221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908050"/>
            <a:ext cx="7467600" cy="5565775"/>
          </a:xfrm>
        </p:spPr>
        <p:txBody>
          <a:bodyPr>
            <a:normAutofit/>
          </a:bodyPr>
          <a:lstStyle/>
          <a:p>
            <a:pPr algn="just">
              <a:defRPr/>
            </a:pPr>
            <a:r>
              <a:rPr lang="pt-BR" b="1" dirty="0" smtClean="0"/>
              <a:t>TIPOS DE PROTESTO: </a:t>
            </a:r>
            <a:r>
              <a:rPr lang="pt-BR" dirty="0" smtClean="0"/>
              <a:t>Na forma do artigo 21 da </a:t>
            </a:r>
            <a:r>
              <a:rPr lang="pt-BR" u="sng" dirty="0" smtClean="0"/>
              <a:t>Lei 9.492/97</a:t>
            </a:r>
            <a:r>
              <a:rPr lang="pt-BR" dirty="0" smtClean="0"/>
              <a:t>, há 3 (três) hipóteses em que o protesto pode ser tirado (efetuado):</a:t>
            </a:r>
          </a:p>
          <a:p>
            <a:pPr algn="just">
              <a:defRPr/>
            </a:pPr>
            <a:endParaRPr lang="pt-BR" dirty="0" smtClean="0"/>
          </a:p>
          <a:p>
            <a:pPr marL="457200" indent="-457200" algn="just">
              <a:buFont typeface="+mj-lt"/>
              <a:buAutoNum type="alphaLcParenR"/>
              <a:defRPr/>
            </a:pPr>
            <a:r>
              <a:rPr lang="pt-BR" b="1" i="1" dirty="0" smtClean="0">
                <a:solidFill>
                  <a:schemeClr val="accent1"/>
                </a:solidFill>
              </a:rPr>
              <a:t>Protesto por falta de pagamento: </a:t>
            </a:r>
            <a:r>
              <a:rPr lang="pt-BR" dirty="0"/>
              <a:t>a</a:t>
            </a:r>
            <a:r>
              <a:rPr lang="pt-BR" dirty="0" smtClean="0"/>
              <a:t>pós o vencimento, o protesto poderá ser efetuado por falta de pagamento, vedada a recusa da lavratura e registro do protesto por motivo não previsto na lei cambial (art. 21, § 2º).</a:t>
            </a:r>
          </a:p>
          <a:p>
            <a:pPr algn="just">
              <a:buFont typeface="Wingdings" pitchFamily="2" charset="2"/>
              <a:buNone/>
              <a:defRPr/>
            </a:pPr>
            <a:endParaRPr lang="pt-BR" dirty="0" smtClean="0"/>
          </a:p>
          <a:p>
            <a:pPr marL="457200" indent="-457200" algn="just">
              <a:buFont typeface="+mj-lt"/>
              <a:buAutoNum type="alphaLcParenR" startAt="2"/>
              <a:defRPr/>
            </a:pPr>
            <a:r>
              <a:rPr lang="pt-BR" b="1" i="1" dirty="0" smtClean="0">
                <a:solidFill>
                  <a:schemeClr val="accent1"/>
                </a:solidFill>
              </a:rPr>
              <a:t>Protesto por falta de aceite: </a:t>
            </a:r>
            <a:r>
              <a:rPr lang="pt-BR" dirty="0" smtClean="0"/>
              <a:t>poderá ser efetuado antes do </a:t>
            </a:r>
            <a:r>
              <a:rPr lang="pt-BR" dirty="0"/>
              <a:t>v</a:t>
            </a:r>
            <a:r>
              <a:rPr lang="pt-BR" dirty="0" smtClean="0"/>
              <a:t>encimento da obrigação e após o decurso do prazo legal para o aceite ou a devolução (art. 21, § 1º).</a:t>
            </a:r>
          </a:p>
          <a:p>
            <a:pPr marL="539750" indent="-457200" algn="just" eaLnBrk="1" hangingPunct="1">
              <a:buFont typeface="Wingdings" pitchFamily="2" charset="2"/>
              <a:buNone/>
              <a:defRPr/>
            </a:pPr>
            <a:endParaRPr lang="pt-BR" dirty="0" smtClean="0"/>
          </a:p>
        </p:txBody>
      </p:sp>
      <p:sp>
        <p:nvSpPr>
          <p:cNvPr id="18227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82964F4-C680-4169-9DB4-F416C97FCC92}" type="slidenum">
              <a:rPr lang="pt-BR" smtClean="0"/>
              <a:pPr/>
              <a:t>45</a:t>
            </a:fld>
            <a:endParaRPr lang="pt-BR" smtClean="0"/>
          </a:p>
        </p:txBody>
      </p:sp>
    </p:spTree>
    <p:extLst>
      <p:ext uri="{BB962C8B-B14F-4D97-AF65-F5344CB8AC3E}">
        <p14:creationId xmlns:p14="http://schemas.microsoft.com/office/powerpoint/2010/main" val="33367416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908050"/>
            <a:ext cx="7467600" cy="5565775"/>
          </a:xfrm>
        </p:spPr>
        <p:txBody>
          <a:bodyPr>
            <a:normAutofit fontScale="92500"/>
          </a:bodyPr>
          <a:lstStyle/>
          <a:p>
            <a:pPr marL="457200" indent="-457200" algn="just">
              <a:buFont typeface="+mj-lt"/>
              <a:buAutoNum type="alphaLcParenR" startAt="3"/>
              <a:defRPr/>
            </a:pPr>
            <a:r>
              <a:rPr lang="pt-BR" b="1" i="1" dirty="0" smtClean="0">
                <a:solidFill>
                  <a:schemeClr val="accent1"/>
                </a:solidFill>
              </a:rPr>
              <a:t>Protesto por falta de devolução: </a:t>
            </a:r>
            <a:r>
              <a:rPr lang="pt-BR" dirty="0" smtClean="0"/>
              <a:t>devido quando o sacado retiver a </a:t>
            </a:r>
            <a:r>
              <a:rPr lang="pt-BR" u="sng" dirty="0" smtClean="0"/>
              <a:t>letra de</a:t>
            </a:r>
            <a:r>
              <a:rPr lang="pt-BR" i="1" u="sng" dirty="0" smtClean="0"/>
              <a:t> </a:t>
            </a:r>
            <a:r>
              <a:rPr lang="pt-BR" u="sng" dirty="0" smtClean="0"/>
              <a:t>câmbio ou a duplicada</a:t>
            </a:r>
            <a:r>
              <a:rPr lang="pt-BR" dirty="0" smtClean="0"/>
              <a:t> enviada para aceite e não proceder à devolução dentro do prazo legal. (art. 21, §3º</a:t>
            </a:r>
            <a:r>
              <a:rPr lang="pt-BR" dirty="0" smtClean="0"/>
              <a:t>).</a:t>
            </a:r>
          </a:p>
          <a:p>
            <a:pPr marL="457200" indent="-457200" algn="just">
              <a:buFont typeface="+mj-lt"/>
              <a:buAutoNum type="alphaLcParenR" startAt="3"/>
              <a:defRPr/>
            </a:pPr>
            <a:endParaRPr lang="pt-BR" dirty="0"/>
          </a:p>
          <a:p>
            <a:pPr lvl="0" algn="just">
              <a:buClr>
                <a:srgbClr val="FE8637"/>
              </a:buClr>
              <a:buFont typeface="Wingdings" pitchFamily="2" charset="2"/>
              <a:buChar char="v"/>
            </a:pPr>
            <a:r>
              <a:rPr lang="pt-BR" b="1" dirty="0">
                <a:solidFill>
                  <a:prstClr val="black"/>
                </a:solidFill>
              </a:rPr>
              <a:t>Art. 21</a:t>
            </a:r>
            <a:r>
              <a:rPr lang="pt-BR" dirty="0">
                <a:solidFill>
                  <a:prstClr val="black"/>
                </a:solidFill>
              </a:rPr>
              <a:t>. </a:t>
            </a:r>
            <a:r>
              <a:rPr lang="pt-BR" i="1" dirty="0">
                <a:solidFill>
                  <a:prstClr val="black"/>
                </a:solidFill>
              </a:rPr>
              <a:t>O protesto será tirado por falta de pagamento, de aceite ou de devolução.</a:t>
            </a:r>
          </a:p>
          <a:p>
            <a:pPr lvl="0" algn="just">
              <a:buClr>
                <a:srgbClr val="FE8637"/>
              </a:buClr>
              <a:buNone/>
            </a:pPr>
            <a:r>
              <a:rPr lang="pt-BR" i="1" dirty="0">
                <a:solidFill>
                  <a:prstClr val="black"/>
                </a:solidFill>
              </a:rPr>
              <a:t>	§ 1º O protesto por falta de aceite somente poderá ser efetuado antes do vencimento da obrigação e após o decurso do prazo legal para o aceite ou a devolução.</a:t>
            </a:r>
          </a:p>
          <a:p>
            <a:pPr lvl="0" algn="just">
              <a:buClr>
                <a:srgbClr val="FE8637"/>
              </a:buClr>
              <a:buNone/>
            </a:pPr>
            <a:r>
              <a:rPr lang="pt-BR" i="1" dirty="0">
                <a:solidFill>
                  <a:prstClr val="black"/>
                </a:solidFill>
              </a:rPr>
              <a:t>	§ 2º Após o vencimento, o protesto sempre será efetuado por falta de pagamento, vedada a recusa da lavratura e registro do protesto por motivo não previsto na lei cambial.</a:t>
            </a:r>
          </a:p>
          <a:p>
            <a:pPr lvl="0" algn="just">
              <a:buClr>
                <a:srgbClr val="FE8637"/>
              </a:buClr>
              <a:buNone/>
            </a:pPr>
            <a:r>
              <a:rPr lang="pt-BR" i="1" dirty="0">
                <a:solidFill>
                  <a:prstClr val="black"/>
                </a:solidFill>
              </a:rPr>
              <a:t>	</a:t>
            </a:r>
          </a:p>
          <a:p>
            <a:pPr marL="0" indent="0" algn="just">
              <a:buNone/>
              <a:defRPr/>
            </a:pPr>
            <a:endParaRPr lang="pt-BR" dirty="0" smtClean="0"/>
          </a:p>
          <a:p>
            <a:pPr algn="just">
              <a:defRPr/>
            </a:pPr>
            <a:endParaRPr lang="pt-BR" dirty="0" smtClean="0"/>
          </a:p>
          <a:p>
            <a:pPr marL="539750" indent="-457200" algn="just" eaLnBrk="1" hangingPunct="1">
              <a:buFont typeface="Wingdings" pitchFamily="2" charset="2"/>
              <a:buNone/>
              <a:defRPr/>
            </a:pPr>
            <a:endParaRPr lang="pt-BR" dirty="0" smtClean="0"/>
          </a:p>
        </p:txBody>
      </p:sp>
      <p:sp>
        <p:nvSpPr>
          <p:cNvPr id="18329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0621F6C-63FB-48E2-8E01-C1068D5C2CD4}" type="slidenum">
              <a:rPr lang="pt-BR" smtClean="0"/>
              <a:pPr/>
              <a:t>46</a:t>
            </a:fld>
            <a:endParaRPr lang="pt-BR" smtClean="0"/>
          </a:p>
        </p:txBody>
      </p:sp>
    </p:spTree>
    <p:extLst>
      <p:ext uri="{BB962C8B-B14F-4D97-AF65-F5344CB8AC3E}">
        <p14:creationId xmlns:p14="http://schemas.microsoft.com/office/powerpoint/2010/main" val="14375124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908050"/>
            <a:ext cx="7467600" cy="5565775"/>
          </a:xfrm>
        </p:spPr>
        <p:txBody>
          <a:bodyPr>
            <a:normAutofit fontScale="92500" lnSpcReduction="20000"/>
          </a:bodyPr>
          <a:lstStyle/>
          <a:p>
            <a:pPr algn="just">
              <a:buNone/>
            </a:pPr>
            <a:r>
              <a:rPr lang="pt-BR" i="1" dirty="0" smtClean="0"/>
              <a:t>	§ 3º Quando o sacado retiver a letra de câmbio ou a duplicata enviada para aceite e não proceder à devolução dentro do prazo legal, o protesto poderá ser baseado na segunda via da letra de câmbio ou nas indicações da duplicata, que se limitarão a conter os mesmos requisitos lançados pelo sacador ao tempo da emissão da duplicata, vedada a exigência de qualquer formalidade não prevista na Lei que regula a emissão e circulação das duplicatas.</a:t>
            </a:r>
          </a:p>
          <a:p>
            <a:pPr algn="just">
              <a:buNone/>
            </a:pPr>
            <a:r>
              <a:rPr lang="pt-BR" i="1" dirty="0" smtClean="0"/>
              <a:t>	§ 4º Os devedores, assim compreendidos os emitentes de notas promissórias e cheques, os sacados nas letras de câmbio e duplicatas, bem como os indicados pelo apresentante ou credor como responsáveis pelo cumprimento da obrigação, não poderão deixar de figurar no termo de lavratura e registro de protesto.</a:t>
            </a:r>
          </a:p>
          <a:p>
            <a:pPr algn="just">
              <a:buNone/>
            </a:pPr>
            <a:r>
              <a:rPr lang="pt-BR" i="1" dirty="0" smtClean="0"/>
              <a:t>	§ 5</a:t>
            </a:r>
            <a:r>
              <a:rPr lang="pt-BR" i="1" u="sng" baseline="30000" dirty="0" smtClean="0"/>
              <a:t>o</a:t>
            </a:r>
            <a:r>
              <a:rPr lang="pt-BR" i="1" dirty="0" smtClean="0"/>
              <a:t>  Não se poderá tirar protesto por falta de pagamento de letra de câmbio contra o sacado não aceitante.</a:t>
            </a:r>
          </a:p>
          <a:p>
            <a:pPr marL="539750" indent="-457200" algn="just" eaLnBrk="1" hangingPunct="1">
              <a:buNone/>
              <a:defRPr/>
            </a:pPr>
            <a:endParaRPr lang="pt-BR" i="1" dirty="0" smtClean="0"/>
          </a:p>
        </p:txBody>
      </p:sp>
      <p:sp>
        <p:nvSpPr>
          <p:cNvPr id="18329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0621F6C-63FB-48E2-8E01-C1068D5C2CD4}" type="slidenum">
              <a:rPr lang="pt-BR" smtClean="0"/>
              <a:pPr/>
              <a:t>47</a:t>
            </a:fld>
            <a:endParaRPr lang="pt-BR" smtClean="0"/>
          </a:p>
        </p:txBody>
      </p:sp>
    </p:spTree>
    <p:extLst>
      <p:ext uri="{BB962C8B-B14F-4D97-AF65-F5344CB8AC3E}">
        <p14:creationId xmlns:p14="http://schemas.microsoft.com/office/powerpoint/2010/main" val="7221974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val="2129048625"/>
              </p:ext>
            </p:extLst>
          </p:nvPr>
        </p:nvGraphicFramePr>
        <p:xfrm>
          <a:off x="323528" y="548680"/>
          <a:ext cx="7920880" cy="6140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534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E659256-4FF6-4355-9C12-AB72401D790E}" type="slidenum">
              <a:rPr lang="pt-BR" smtClean="0"/>
              <a:pPr/>
              <a:t>48</a:t>
            </a:fld>
            <a:endParaRPr lang="pt-BR" smtClean="0"/>
          </a:p>
        </p:txBody>
      </p:sp>
    </p:spTree>
    <p:extLst>
      <p:ext uri="{BB962C8B-B14F-4D97-AF65-F5344CB8AC3E}">
        <p14:creationId xmlns:p14="http://schemas.microsoft.com/office/powerpoint/2010/main" val="24148197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val="1465245269"/>
              </p:ext>
            </p:extLst>
          </p:nvPr>
        </p:nvGraphicFramePr>
        <p:xfrm>
          <a:off x="323528" y="548680"/>
          <a:ext cx="7920880" cy="6140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534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E659256-4FF6-4355-9C12-AB72401D790E}" type="slidenum">
              <a:rPr lang="pt-BR" smtClean="0"/>
              <a:pPr/>
              <a:t>49</a:t>
            </a:fld>
            <a:endParaRPr lang="pt-BR" smtClean="0"/>
          </a:p>
        </p:txBody>
      </p:sp>
    </p:spTree>
    <p:extLst>
      <p:ext uri="{BB962C8B-B14F-4D97-AF65-F5344CB8AC3E}">
        <p14:creationId xmlns:p14="http://schemas.microsoft.com/office/powerpoint/2010/main" val="284897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Espaço Reservado para Conteúdo 4"/>
          <p:cNvSpPr>
            <a:spLocks noGrp="1"/>
          </p:cNvSpPr>
          <p:nvPr>
            <p:ph sz="quarter" idx="1"/>
          </p:nvPr>
        </p:nvSpPr>
        <p:spPr>
          <a:xfrm>
            <a:off x="457200" y="836613"/>
            <a:ext cx="7467600" cy="5637212"/>
          </a:xfrm>
        </p:spPr>
        <p:txBody>
          <a:bodyPr>
            <a:normAutofit/>
          </a:bodyPr>
          <a:lstStyle/>
          <a:p>
            <a:pPr marL="539750" indent="-457200" algn="just" eaLnBrk="1" hangingPunct="1">
              <a:buFont typeface="Wingdings" pitchFamily="2" charset="2"/>
              <a:buChar char="ü"/>
            </a:pPr>
            <a:r>
              <a:rPr lang="pt-BR" b="1" dirty="0" smtClean="0"/>
              <a:t>VENCIMENTO À VISTA</a:t>
            </a:r>
            <a:r>
              <a:rPr lang="pt-BR" dirty="0" smtClean="0"/>
              <a:t>: o vencimento ocorre no momento apresentação do título ao sacado, que poderá ser feita no prazo de até 1 ano a contar da emissão (art. 34, LUG). </a:t>
            </a:r>
          </a:p>
          <a:p>
            <a:pPr marL="539750" indent="-457200" algn="just" eaLnBrk="1" hangingPunct="1">
              <a:buNone/>
            </a:pPr>
            <a:r>
              <a:rPr lang="pt-BR" dirty="0" smtClean="0"/>
              <a:t>	Não apresentação no prazo (1 ano) não extingue o direito de crédito, implicando apenas </a:t>
            </a:r>
            <a:r>
              <a:rPr lang="pt-BR" b="1" dirty="0" smtClean="0">
                <a:solidFill>
                  <a:schemeClr val="accent1"/>
                </a:solidFill>
              </a:rPr>
              <a:t>perda de direito contra os obrigados indiretos</a:t>
            </a:r>
            <a:r>
              <a:rPr lang="pt-BR" dirty="0" smtClean="0"/>
              <a:t> no título.</a:t>
            </a:r>
          </a:p>
          <a:p>
            <a:pPr marL="906463" lvl="1" indent="-457200" algn="just" eaLnBrk="1" hangingPunct="1">
              <a:buFont typeface="Wingdings" pitchFamily="2" charset="2"/>
              <a:buChar char="ü"/>
            </a:pPr>
            <a:endParaRPr lang="pt-BR" sz="2400" dirty="0" smtClean="0"/>
          </a:p>
          <a:p>
            <a:pPr marL="539750" indent="-457200" algn="just" eaLnBrk="1" hangingPunct="1">
              <a:buFont typeface="Wingdings" pitchFamily="2" charset="2"/>
              <a:buChar char="ü"/>
            </a:pPr>
            <a:r>
              <a:rPr lang="pt-BR" b="1" dirty="0" smtClean="0"/>
              <a:t>VENCIMENTO A DIA CERTO</a:t>
            </a:r>
            <a:r>
              <a:rPr lang="pt-BR" dirty="0" smtClean="0"/>
              <a:t>: o vencimento ocorre em data previamente combinada, fixada no calendário. Se for para o princípio, meado ou fim do mês, entende-se que será nos dias 1º, 15 e 30 ou 31 (LUG, art. 36).</a:t>
            </a:r>
          </a:p>
          <a:p>
            <a:pPr marL="906463" lvl="1" indent="-457200" algn="just" eaLnBrk="1" hangingPunct="1">
              <a:buFont typeface="Wingdings" pitchFamily="2" charset="2"/>
              <a:buChar char="ü"/>
            </a:pPr>
            <a:endParaRPr lang="pt-BR" sz="2400" dirty="0" smtClean="0"/>
          </a:p>
        </p:txBody>
      </p:sp>
      <p:sp>
        <p:nvSpPr>
          <p:cNvPr id="16179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7562AA6-ADA9-40AE-B515-2D22F525AC95}" type="slidenum">
              <a:rPr lang="pt-BR" smtClean="0"/>
              <a:pPr/>
              <a:t>5</a:t>
            </a:fld>
            <a:endParaRPr lang="pt-BR" smtClean="0"/>
          </a:p>
        </p:txBody>
      </p:sp>
    </p:spTree>
    <p:extLst>
      <p:ext uri="{BB962C8B-B14F-4D97-AF65-F5344CB8AC3E}">
        <p14:creationId xmlns:p14="http://schemas.microsoft.com/office/powerpoint/2010/main" val="42041983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val="1926899568"/>
              </p:ext>
            </p:extLst>
          </p:nvPr>
        </p:nvGraphicFramePr>
        <p:xfrm>
          <a:off x="323528" y="548680"/>
          <a:ext cx="7920880" cy="6140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534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E659256-4FF6-4355-9C12-AB72401D790E}" type="slidenum">
              <a:rPr lang="pt-BR" smtClean="0"/>
              <a:pPr/>
              <a:t>50</a:t>
            </a:fld>
            <a:endParaRPr lang="pt-BR" smtClean="0"/>
          </a:p>
        </p:txBody>
      </p:sp>
    </p:spTree>
    <p:extLst>
      <p:ext uri="{BB962C8B-B14F-4D97-AF65-F5344CB8AC3E}">
        <p14:creationId xmlns:p14="http://schemas.microsoft.com/office/powerpoint/2010/main" val="28603470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marL="0" indent="0" algn="just">
              <a:buNone/>
              <a:defRPr/>
            </a:pPr>
            <a:r>
              <a:rPr lang="pt-BR" sz="2200" b="1" i="1" dirty="0"/>
              <a:t>Art. 9º</a:t>
            </a:r>
            <a:r>
              <a:rPr lang="pt-BR" sz="2200" i="1" dirty="0"/>
              <a:t> Todos os títulos e documentos de dívida protocolizados serão examinados em seus caracteres formais e terão curso se não apresentarem vícios, não cabendo ao Tabelião de Protesto investigar a ocorrência de prescrição ou caducidade.</a:t>
            </a:r>
          </a:p>
          <a:p>
            <a:pPr marL="0" indent="0" algn="just">
              <a:buNone/>
              <a:defRPr/>
            </a:pPr>
            <a:r>
              <a:rPr lang="pt-BR" sz="2200" i="1" dirty="0" smtClean="0"/>
              <a:t>Parágrafo </a:t>
            </a:r>
            <a:r>
              <a:rPr lang="pt-BR" sz="2200" i="1" dirty="0"/>
              <a:t>único. Qualquer irregularidade formal observada pelo Tabelião obstará o registro do protesto.</a:t>
            </a:r>
          </a:p>
          <a:p>
            <a:pPr marL="0" indent="0" algn="just">
              <a:buNone/>
              <a:defRPr/>
            </a:pPr>
            <a:endParaRPr lang="pt-BR" sz="2200" i="1" dirty="0"/>
          </a:p>
          <a:p>
            <a:pPr marL="0" indent="0" algn="just">
              <a:buNone/>
              <a:defRPr/>
            </a:pPr>
            <a:r>
              <a:rPr lang="pt-BR" sz="2200" b="1" i="1" dirty="0"/>
              <a:t>Art. 10. </a:t>
            </a:r>
            <a:r>
              <a:rPr lang="pt-BR" sz="2200" i="1" dirty="0"/>
              <a:t>Poderão ser protestados títulos e outros documentos de dívida em moeda estrangeira, emitidos fora do Brasil, desde que acompanhados de tradução efetuada por tradutor público juramentado.</a:t>
            </a:r>
          </a:p>
          <a:p>
            <a:pPr marL="0" indent="0" algn="just">
              <a:buNone/>
              <a:defRPr/>
            </a:pPr>
            <a:r>
              <a:rPr lang="pt-BR" sz="2200" i="1" dirty="0" smtClean="0"/>
              <a:t>§ </a:t>
            </a:r>
            <a:r>
              <a:rPr lang="pt-BR" sz="2200" i="1" dirty="0"/>
              <a:t>1º Constarão obrigatoriamente do registro do protesto a descrição do documento e sua tradução.</a:t>
            </a:r>
          </a:p>
          <a:p>
            <a:pPr marL="0" indent="0" algn="just">
              <a:buNone/>
              <a:defRPr/>
            </a:pPr>
            <a:endParaRPr lang="pt-BR" sz="2200" i="1" dirty="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51</a:t>
            </a:fld>
            <a:endParaRPr lang="pt-BR" smtClean="0"/>
          </a:p>
        </p:txBody>
      </p:sp>
    </p:spTree>
    <p:extLst>
      <p:ext uri="{BB962C8B-B14F-4D97-AF65-F5344CB8AC3E}">
        <p14:creationId xmlns:p14="http://schemas.microsoft.com/office/powerpoint/2010/main" val="42930651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marL="0" indent="0" algn="just">
              <a:buNone/>
              <a:defRPr/>
            </a:pPr>
            <a:endParaRPr lang="pt-BR" sz="2200" i="1" dirty="0"/>
          </a:p>
          <a:p>
            <a:pPr marL="0" indent="0" algn="just">
              <a:buNone/>
              <a:defRPr/>
            </a:pPr>
            <a:r>
              <a:rPr lang="pt-BR" sz="2200" i="1" dirty="0"/>
              <a:t>§ 2º Em caso de pagamento, este será efetuado em moeda corrente nacional, cumprindo ao apresentante a conversão na data de apresentação do documento para protesto.</a:t>
            </a:r>
          </a:p>
          <a:p>
            <a:pPr marL="0" indent="0" algn="just">
              <a:buNone/>
              <a:defRPr/>
            </a:pPr>
            <a:r>
              <a:rPr lang="pt-BR" sz="2200" i="1" dirty="0" smtClean="0"/>
              <a:t>§ </a:t>
            </a:r>
            <a:r>
              <a:rPr lang="pt-BR" sz="2200" i="1" dirty="0"/>
              <a:t>3º Tratando-se de títulos ou documentos de dívidas emitidos no Brasil, em moeda estrangeira, cuidará o Tabelião de observar as disposições do Decreto-lei nº 857, de 11 de setembro de 1969, e legislação complementar ou superveniente.</a:t>
            </a:r>
          </a:p>
          <a:p>
            <a:pPr marL="0" indent="0" algn="just">
              <a:buNone/>
              <a:defRPr/>
            </a:pPr>
            <a:endParaRPr lang="pt-BR" sz="2200" i="1" dirty="0"/>
          </a:p>
          <a:p>
            <a:pPr marL="0" indent="0" algn="just">
              <a:buNone/>
              <a:defRPr/>
            </a:pPr>
            <a:r>
              <a:rPr lang="pt-BR" sz="2200" b="1" i="1" dirty="0"/>
              <a:t>Art. 11. </a:t>
            </a:r>
            <a:r>
              <a:rPr lang="pt-BR" sz="2200" i="1" dirty="0"/>
              <a:t>Tratando-se de títulos ou documentos de dívida sujeitos a qualquer tipo de correção, o pagamento será feito pela conversão vigorante no dia da apresentação, no valor indicado pelo apresentante.</a:t>
            </a:r>
            <a:endParaRPr lang="pt-BR" sz="2200" i="1" dirty="0" smtClean="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52</a:t>
            </a:fld>
            <a:endParaRPr lang="pt-BR" smtClean="0"/>
          </a:p>
        </p:txBody>
      </p:sp>
    </p:spTree>
    <p:extLst>
      <p:ext uri="{BB962C8B-B14F-4D97-AF65-F5344CB8AC3E}">
        <p14:creationId xmlns:p14="http://schemas.microsoft.com/office/powerpoint/2010/main" val="28865643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marL="0" indent="0" algn="just">
              <a:buNone/>
              <a:defRPr/>
            </a:pPr>
            <a:endParaRPr lang="pt-BR" sz="2200" i="1" dirty="0"/>
          </a:p>
          <a:p>
            <a:pPr marL="0" indent="0" algn="just">
              <a:buNone/>
              <a:defRPr/>
            </a:pPr>
            <a:r>
              <a:rPr lang="pt-BR" sz="2200" b="1" i="1" dirty="0"/>
              <a:t>Art. 12. </a:t>
            </a:r>
            <a:r>
              <a:rPr lang="pt-BR" sz="2200" i="1" dirty="0"/>
              <a:t>O protesto será registrado dentro de três dias úteis contados da protocolização do título ou documento de dívida.</a:t>
            </a:r>
          </a:p>
          <a:p>
            <a:pPr marL="0" indent="0" algn="just">
              <a:buNone/>
              <a:defRPr/>
            </a:pPr>
            <a:r>
              <a:rPr lang="pt-BR" sz="2200" i="1" dirty="0" smtClean="0"/>
              <a:t>§ </a:t>
            </a:r>
            <a:r>
              <a:rPr lang="pt-BR" sz="2200" i="1" dirty="0"/>
              <a:t>1º Na contagem do prazo a que se refere o caput exclui-se o dia da protocolização e inclui-se o do vencimento.</a:t>
            </a:r>
          </a:p>
          <a:p>
            <a:pPr marL="0" indent="0" algn="just">
              <a:buNone/>
              <a:defRPr/>
            </a:pPr>
            <a:r>
              <a:rPr lang="pt-BR" sz="2200" i="1" dirty="0" smtClean="0"/>
              <a:t>§ </a:t>
            </a:r>
            <a:r>
              <a:rPr lang="pt-BR" sz="2200" i="1" dirty="0"/>
              <a:t>2º Considera-se não útil o dia em que não houver expediente bancário para o público ou aquele em que este não obedecer ao horário normal.</a:t>
            </a:r>
          </a:p>
          <a:p>
            <a:pPr marL="0" indent="0" algn="just">
              <a:buNone/>
              <a:defRPr/>
            </a:pPr>
            <a:endParaRPr lang="pt-BR" sz="2200" i="1" dirty="0"/>
          </a:p>
          <a:p>
            <a:pPr marL="0" indent="0" algn="just">
              <a:buNone/>
              <a:defRPr/>
            </a:pPr>
            <a:r>
              <a:rPr lang="pt-BR" sz="2200" b="1" i="1" dirty="0"/>
              <a:t>Art. 13. </a:t>
            </a:r>
            <a:r>
              <a:rPr lang="pt-BR" sz="2200" i="1" dirty="0"/>
              <a:t>Quando a intimação for efetivada excepcionalmente no último dia do prazo ou além dele, por motivo de força maior, o protesto será tirado no primeiro dia útil </a:t>
            </a:r>
            <a:r>
              <a:rPr lang="pt-BR" sz="2200" i="1" dirty="0" smtClean="0"/>
              <a:t>subsequente</a:t>
            </a:r>
            <a:r>
              <a:rPr lang="pt-BR" sz="2200" i="1" dirty="0"/>
              <a:t>.</a:t>
            </a:r>
            <a:endParaRPr lang="pt-BR" sz="2200" i="1" dirty="0" smtClean="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53</a:t>
            </a:fld>
            <a:endParaRPr lang="pt-BR" smtClean="0"/>
          </a:p>
        </p:txBody>
      </p:sp>
    </p:spTree>
    <p:extLst>
      <p:ext uri="{BB962C8B-B14F-4D97-AF65-F5344CB8AC3E}">
        <p14:creationId xmlns:p14="http://schemas.microsoft.com/office/powerpoint/2010/main" val="30495408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67544" y="692696"/>
            <a:ext cx="7467600" cy="5708650"/>
          </a:xfrm>
        </p:spPr>
        <p:txBody>
          <a:bodyPr>
            <a:normAutofit/>
          </a:bodyPr>
          <a:lstStyle/>
          <a:p>
            <a:pPr marL="0" indent="0" algn="just">
              <a:buNone/>
              <a:defRPr/>
            </a:pPr>
            <a:endParaRPr lang="pt-BR" sz="2200" i="1" dirty="0"/>
          </a:p>
          <a:p>
            <a:pPr marL="0" indent="0" algn="just">
              <a:buNone/>
              <a:defRPr/>
            </a:pPr>
            <a:r>
              <a:rPr lang="pt-BR" sz="2200" b="1" i="1" dirty="0"/>
              <a:t> Art. 14. </a:t>
            </a:r>
            <a:r>
              <a:rPr lang="pt-BR" sz="2200" i="1" dirty="0"/>
              <a:t>Protocolizado o título ou documento de dívida, o Tabelião de Protesto expedirá a intimação ao devedor, no endereço fornecido pelo apresentante do título ou documento, considerando-se cumprida quando comprovada a sua entrega no mesmo endereço.</a:t>
            </a:r>
          </a:p>
          <a:p>
            <a:pPr marL="0" indent="0" algn="just">
              <a:buNone/>
              <a:defRPr/>
            </a:pPr>
            <a:r>
              <a:rPr lang="pt-BR" sz="2200" i="1" dirty="0" smtClean="0"/>
              <a:t>§ </a:t>
            </a:r>
            <a:r>
              <a:rPr lang="pt-BR" sz="2200" i="1" dirty="0"/>
              <a:t>1º A remessa da intimação poderá ser feita por portador do próprio tabelião, ou por qualquer outro meio, desde que o recebimento fique assegurado e comprovado através de protocolo, aviso de recepção (AR) ou documento equivalente.</a:t>
            </a:r>
          </a:p>
          <a:p>
            <a:pPr marL="0" indent="0" algn="just">
              <a:buNone/>
              <a:defRPr/>
            </a:pPr>
            <a:r>
              <a:rPr lang="pt-BR" sz="2200" i="1" dirty="0" smtClean="0"/>
              <a:t>§ </a:t>
            </a:r>
            <a:r>
              <a:rPr lang="pt-BR" sz="2200" i="1" dirty="0"/>
              <a:t>2º A intimação deverá conter nome e endereço do devedor, elementos de identificação do título ou documento de dívida, e prazo limite para cumprimento da obrigação no Tabelionato, bem como número do protocolo e valor a ser pago.</a:t>
            </a:r>
          </a:p>
          <a:p>
            <a:pPr marL="0" indent="0" algn="just">
              <a:buNone/>
              <a:defRPr/>
            </a:pPr>
            <a:endParaRPr lang="pt-BR" sz="2200" i="1" dirty="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54</a:t>
            </a:fld>
            <a:endParaRPr lang="pt-BR" smtClean="0"/>
          </a:p>
        </p:txBody>
      </p:sp>
    </p:spTree>
    <p:extLst>
      <p:ext uri="{BB962C8B-B14F-4D97-AF65-F5344CB8AC3E}">
        <p14:creationId xmlns:p14="http://schemas.microsoft.com/office/powerpoint/2010/main" val="35397570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marL="0" indent="0" algn="just">
              <a:buNone/>
              <a:defRPr/>
            </a:pPr>
            <a:endParaRPr lang="pt-BR" sz="2200" i="1" dirty="0"/>
          </a:p>
          <a:p>
            <a:pPr marL="0" indent="0" algn="just">
              <a:buNone/>
              <a:defRPr/>
            </a:pPr>
            <a:r>
              <a:rPr lang="pt-BR" sz="2200" b="1" i="1" dirty="0"/>
              <a:t> </a:t>
            </a:r>
            <a:r>
              <a:rPr lang="pt-BR" sz="2200" b="1" i="1" dirty="0" smtClean="0"/>
              <a:t>Art</a:t>
            </a:r>
            <a:r>
              <a:rPr lang="pt-BR" sz="2200" b="1" i="1" dirty="0"/>
              <a:t>. 15. </a:t>
            </a:r>
            <a:r>
              <a:rPr lang="pt-BR" sz="2200" i="1" dirty="0"/>
              <a:t>A intimação será feita por edital se a pessoa indicada para aceitar ou pagar for desconhecida, sua localização incerta ou ignorada, for residente ou domiciliada fora da competência territorial do Tabelionato, ou, ainda, ninguém se dispuser a receber a intimação no endereço fornecido pelo apresentante.</a:t>
            </a:r>
          </a:p>
          <a:p>
            <a:pPr marL="0" indent="0" algn="just">
              <a:buNone/>
              <a:defRPr/>
            </a:pPr>
            <a:r>
              <a:rPr lang="pt-BR" sz="2200" i="1" dirty="0" smtClean="0"/>
              <a:t>§ </a:t>
            </a:r>
            <a:r>
              <a:rPr lang="pt-BR" sz="2200" i="1" dirty="0"/>
              <a:t>1º O edital será afixado no Tabelionato de Protesto e publicado pela imprensa local onde houver jornal de circulação diária.</a:t>
            </a:r>
          </a:p>
          <a:p>
            <a:pPr marL="0" indent="0" algn="just">
              <a:buNone/>
              <a:defRPr/>
            </a:pPr>
            <a:r>
              <a:rPr lang="pt-BR" sz="2200" i="1" dirty="0" smtClean="0"/>
              <a:t>§ </a:t>
            </a:r>
            <a:r>
              <a:rPr lang="pt-BR" sz="2200" i="1" dirty="0"/>
              <a:t>2º Aquele que fornecer endereço incorreto, agindo de má-fé, responderá por perdas e danos, sem prejuízo de outras sanções civis, administrativas ou penais.</a:t>
            </a:r>
            <a:endParaRPr lang="pt-BR" sz="2200" i="1" dirty="0" smtClean="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55</a:t>
            </a:fld>
            <a:endParaRPr lang="pt-BR" smtClean="0"/>
          </a:p>
        </p:txBody>
      </p:sp>
    </p:spTree>
    <p:extLst>
      <p:ext uri="{BB962C8B-B14F-4D97-AF65-F5344CB8AC3E}">
        <p14:creationId xmlns:p14="http://schemas.microsoft.com/office/powerpoint/2010/main" val="29467489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67544" y="764704"/>
            <a:ext cx="7467600" cy="5708650"/>
          </a:xfrm>
        </p:spPr>
        <p:txBody>
          <a:bodyPr>
            <a:normAutofit fontScale="85000" lnSpcReduction="20000"/>
          </a:bodyPr>
          <a:lstStyle/>
          <a:p>
            <a:pPr marL="0" indent="0" algn="just">
              <a:buNone/>
              <a:defRPr/>
            </a:pPr>
            <a:r>
              <a:rPr lang="pt-BR" sz="2200" i="1" dirty="0"/>
              <a:t>Art. 20. Esgotado o prazo previsto no art. 12, sem que tenham ocorrido as hipóteses dos Capítulos VII e VIII, o Tabelião lavrará e registrará o protesto, sendo o respectivo instrumento entregue ao apresentante</a:t>
            </a:r>
            <a:r>
              <a:rPr lang="pt-BR" sz="2200" i="1" dirty="0" smtClean="0"/>
              <a:t>.</a:t>
            </a:r>
          </a:p>
          <a:p>
            <a:pPr marL="0" indent="0" algn="just">
              <a:buNone/>
              <a:defRPr/>
            </a:pPr>
            <a:endParaRPr lang="pt-BR" sz="2200" b="1" i="1" dirty="0" smtClean="0"/>
          </a:p>
          <a:p>
            <a:pPr marL="0" indent="0" algn="just">
              <a:buNone/>
              <a:defRPr/>
            </a:pPr>
            <a:r>
              <a:rPr lang="pt-BR" sz="2200" b="1" i="1" dirty="0" smtClean="0"/>
              <a:t>Art</a:t>
            </a:r>
            <a:r>
              <a:rPr lang="pt-BR" sz="2200" b="1" i="1" dirty="0"/>
              <a:t>. 22. </a:t>
            </a:r>
            <a:r>
              <a:rPr lang="pt-BR" sz="2200" i="1" dirty="0"/>
              <a:t>O registro do protesto e seu instrumento deverão conter:</a:t>
            </a:r>
          </a:p>
          <a:p>
            <a:pPr marL="0" indent="0" algn="just">
              <a:buNone/>
              <a:defRPr/>
            </a:pPr>
            <a:r>
              <a:rPr lang="pt-BR" sz="2200" i="1" dirty="0" smtClean="0"/>
              <a:t>I </a:t>
            </a:r>
            <a:r>
              <a:rPr lang="pt-BR" sz="2200" i="1" dirty="0"/>
              <a:t>- data e número de protocolização;</a:t>
            </a:r>
          </a:p>
          <a:p>
            <a:pPr marL="0" indent="0" algn="just">
              <a:buNone/>
              <a:defRPr/>
            </a:pPr>
            <a:r>
              <a:rPr lang="pt-BR" sz="2200" i="1" dirty="0" smtClean="0"/>
              <a:t>II </a:t>
            </a:r>
            <a:r>
              <a:rPr lang="pt-BR" sz="2200" i="1" dirty="0"/>
              <a:t>- nome do apresentante e endereço;</a:t>
            </a:r>
          </a:p>
          <a:p>
            <a:pPr marL="0" indent="0" algn="just">
              <a:buNone/>
              <a:defRPr/>
            </a:pPr>
            <a:r>
              <a:rPr lang="pt-BR" sz="2200" i="1" dirty="0" smtClean="0"/>
              <a:t>III </a:t>
            </a:r>
            <a:r>
              <a:rPr lang="pt-BR" sz="2200" i="1" dirty="0"/>
              <a:t>- reprodução ou transcrição do documento ou das indicações feitas pelo apresentante e declarações nele inseridas;</a:t>
            </a:r>
          </a:p>
          <a:p>
            <a:pPr marL="0" indent="0" algn="just">
              <a:buNone/>
              <a:defRPr/>
            </a:pPr>
            <a:r>
              <a:rPr lang="pt-BR" sz="2200" i="1" dirty="0" smtClean="0"/>
              <a:t>IV </a:t>
            </a:r>
            <a:r>
              <a:rPr lang="pt-BR" sz="2200" i="1" dirty="0"/>
              <a:t>- certidão das intimações feitas e das respostas eventualmente oferecidas;</a:t>
            </a:r>
          </a:p>
          <a:p>
            <a:pPr marL="0" indent="0" algn="just">
              <a:buNone/>
              <a:defRPr/>
            </a:pPr>
            <a:r>
              <a:rPr lang="pt-BR" sz="2200" i="1" dirty="0" smtClean="0"/>
              <a:t>V </a:t>
            </a:r>
            <a:r>
              <a:rPr lang="pt-BR" sz="2200" i="1" dirty="0"/>
              <a:t>- indicação dos intervenientes voluntários e das firmas por eles honradas;</a:t>
            </a:r>
          </a:p>
          <a:p>
            <a:pPr marL="0" indent="0" algn="just">
              <a:buNone/>
              <a:defRPr/>
            </a:pPr>
            <a:r>
              <a:rPr lang="pt-BR" sz="2200" i="1" dirty="0" smtClean="0"/>
              <a:t>VI </a:t>
            </a:r>
            <a:r>
              <a:rPr lang="pt-BR" sz="2200" i="1" dirty="0"/>
              <a:t>- a aquiescência do portador ao aceite por honra;</a:t>
            </a:r>
          </a:p>
          <a:p>
            <a:pPr marL="0" indent="0" algn="just">
              <a:buNone/>
              <a:defRPr/>
            </a:pPr>
            <a:r>
              <a:rPr lang="pt-BR" sz="2200" i="1" dirty="0" smtClean="0"/>
              <a:t>VII </a:t>
            </a:r>
            <a:r>
              <a:rPr lang="pt-BR" sz="2200" i="1" dirty="0"/>
              <a:t>- nome, número do documento de identificação do devedor e endereço;</a:t>
            </a:r>
          </a:p>
          <a:p>
            <a:pPr marL="0" indent="0" algn="just">
              <a:buNone/>
              <a:defRPr/>
            </a:pPr>
            <a:r>
              <a:rPr lang="pt-BR" sz="2200" i="1" dirty="0" smtClean="0"/>
              <a:t>VIII </a:t>
            </a:r>
            <a:r>
              <a:rPr lang="pt-BR" sz="2200" i="1" dirty="0"/>
              <a:t>- data e assinatura do Tabelião de Protesto, de seus substitutos ou de Escrevente autorizado</a:t>
            </a:r>
            <a:r>
              <a:rPr lang="pt-BR" sz="2200" i="1" dirty="0" smtClean="0"/>
              <a:t>.</a:t>
            </a:r>
            <a:endParaRPr lang="pt-BR" sz="2200" i="1" dirty="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56</a:t>
            </a:fld>
            <a:endParaRPr lang="pt-BR" smtClean="0"/>
          </a:p>
        </p:txBody>
      </p:sp>
    </p:spTree>
    <p:extLst>
      <p:ext uri="{BB962C8B-B14F-4D97-AF65-F5344CB8AC3E}">
        <p14:creationId xmlns:p14="http://schemas.microsoft.com/office/powerpoint/2010/main" val="19188787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fontScale="92500" lnSpcReduction="10000"/>
          </a:bodyPr>
          <a:lstStyle/>
          <a:p>
            <a:pPr marL="0" indent="0" algn="just">
              <a:buNone/>
              <a:defRPr/>
            </a:pPr>
            <a:r>
              <a:rPr lang="pt-BR" sz="2200" i="1" dirty="0" smtClean="0"/>
              <a:t>Parágrafo </a:t>
            </a:r>
            <a:r>
              <a:rPr lang="pt-BR" sz="2200" i="1" dirty="0"/>
              <a:t>único. Quando o Tabelião de Protesto conservar em seus arquivos gravação eletrônica da imagem, cópia reprográfica ou </a:t>
            </a:r>
            <a:r>
              <a:rPr lang="pt-BR" sz="2200" i="1" dirty="0" err="1"/>
              <a:t>micrográfica</a:t>
            </a:r>
            <a:r>
              <a:rPr lang="pt-BR" sz="2200" i="1" dirty="0"/>
              <a:t> do título ou documento de dívida, dispensa-se, no registro e no instrumento, a sua transcrição literal, bem como das demais declarações nele inseridas.</a:t>
            </a:r>
          </a:p>
          <a:p>
            <a:pPr marL="0" indent="0" algn="just">
              <a:buNone/>
              <a:defRPr/>
            </a:pPr>
            <a:endParaRPr lang="pt-BR" sz="2200" i="1" dirty="0"/>
          </a:p>
          <a:p>
            <a:pPr marL="0" indent="0" algn="just">
              <a:buNone/>
              <a:defRPr/>
            </a:pPr>
            <a:r>
              <a:rPr lang="pt-BR" sz="2200" b="1" i="1" dirty="0"/>
              <a:t>Art. 23. </a:t>
            </a:r>
            <a:r>
              <a:rPr lang="pt-BR" sz="2200" i="1" dirty="0"/>
              <a:t>Os termos dos protestos lavrados, inclusive para fins especiais, por falta de pagamento, de aceite ou de devolução serão registrados em um único livro e conterão as anotações do tipo e do motivo do protesto, além dos requisitos previstos no artigo anterior.</a:t>
            </a:r>
          </a:p>
          <a:p>
            <a:pPr marL="0" indent="0" algn="just">
              <a:buNone/>
              <a:defRPr/>
            </a:pPr>
            <a:r>
              <a:rPr lang="pt-BR" sz="2200" i="1" dirty="0" smtClean="0"/>
              <a:t>Parágrafo </a:t>
            </a:r>
            <a:r>
              <a:rPr lang="pt-BR" sz="2200" i="1" dirty="0"/>
              <a:t>único. Somente poderão ser protestados, para fins falimentares, os títulos ou documentos de dívida de responsabilidade das pessoas sujeitas às </a:t>
            </a:r>
            <a:r>
              <a:rPr lang="pt-BR" sz="2200" i="1" dirty="0" smtClean="0"/>
              <a:t>consequências </a:t>
            </a:r>
            <a:r>
              <a:rPr lang="pt-BR" sz="2200" i="1" dirty="0"/>
              <a:t>da legislação falimentar.</a:t>
            </a:r>
          </a:p>
          <a:p>
            <a:pPr marL="0" indent="0" algn="just">
              <a:buNone/>
              <a:defRPr/>
            </a:pPr>
            <a:endParaRPr lang="pt-BR" sz="2200" i="1" dirty="0"/>
          </a:p>
          <a:p>
            <a:pPr marL="0" indent="0" algn="just">
              <a:buNone/>
              <a:defRPr/>
            </a:pPr>
            <a:r>
              <a:rPr lang="pt-BR" sz="2200" b="1" i="1" dirty="0"/>
              <a:t>Art. 24. </a:t>
            </a:r>
            <a:r>
              <a:rPr lang="pt-BR" sz="2200" i="1" dirty="0"/>
              <a:t>O deferimento do processamento de concordata não impede o protesto.</a:t>
            </a:r>
            <a:endParaRPr lang="pt-BR" sz="2200" i="1" dirty="0" smtClean="0"/>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57</a:t>
            </a:fld>
            <a:endParaRPr lang="pt-BR" smtClean="0"/>
          </a:p>
        </p:txBody>
      </p:sp>
    </p:spTree>
    <p:extLst>
      <p:ext uri="{BB962C8B-B14F-4D97-AF65-F5344CB8AC3E}">
        <p14:creationId xmlns:p14="http://schemas.microsoft.com/office/powerpoint/2010/main" val="29866438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765175"/>
            <a:ext cx="7467600" cy="5708650"/>
          </a:xfrm>
        </p:spPr>
        <p:txBody>
          <a:bodyPr>
            <a:normAutofit/>
          </a:bodyPr>
          <a:lstStyle/>
          <a:p>
            <a:pPr algn="just">
              <a:defRPr/>
            </a:pPr>
            <a:r>
              <a:rPr lang="pt-BR" b="1" dirty="0" smtClean="0"/>
              <a:t>OBRIGATORIEDADE: </a:t>
            </a:r>
            <a:r>
              <a:rPr lang="pt-BR" dirty="0" smtClean="0"/>
              <a:t>O protesto não é obrigatório para acionar o </a:t>
            </a:r>
            <a:r>
              <a:rPr lang="pt-BR" b="1" dirty="0" smtClean="0">
                <a:solidFill>
                  <a:schemeClr val="accent1"/>
                </a:solidFill>
              </a:rPr>
              <a:t>devedor principal e seus avalistas</a:t>
            </a:r>
            <a:r>
              <a:rPr lang="pt-BR" dirty="0" smtClean="0"/>
              <a:t>, vez que sua obrigação para com o pagamento apura-se diretamente da cártula.</a:t>
            </a:r>
          </a:p>
          <a:p>
            <a:pPr algn="just">
              <a:defRPr/>
            </a:pPr>
            <a:endParaRPr lang="pt-BR" dirty="0" smtClean="0"/>
          </a:p>
          <a:p>
            <a:pPr lvl="1" algn="just">
              <a:defRPr/>
            </a:pPr>
            <a:r>
              <a:rPr lang="pt-BR" sz="2200" dirty="0" smtClean="0"/>
              <a:t>O credor PODE protestar o título antes de acionar o devedor principal e os seus avalistas, tratando-se de MEDIDA FACULTATIVA, para o exercício do direito à ação de execução.</a:t>
            </a:r>
          </a:p>
          <a:p>
            <a:pPr algn="just">
              <a:defRPr/>
            </a:pPr>
            <a:endParaRPr lang="pt-BR" sz="2200" dirty="0" smtClean="0"/>
          </a:p>
          <a:p>
            <a:pPr lvl="1" algn="just">
              <a:defRPr/>
            </a:pPr>
            <a:r>
              <a:rPr lang="pt-BR" sz="2200" dirty="0" smtClean="0"/>
              <a:t>Somente para acionar </a:t>
            </a:r>
            <a:r>
              <a:rPr lang="pt-BR" sz="2200" b="1" dirty="0" smtClean="0">
                <a:solidFill>
                  <a:schemeClr val="accent1"/>
                </a:solidFill>
              </a:rPr>
              <a:t>outros coobrigados</a:t>
            </a:r>
            <a:r>
              <a:rPr lang="pt-BR" sz="2200" dirty="0" smtClean="0"/>
              <a:t>, faz-se necessário o protesto, que passa a ser obrigatório.</a:t>
            </a:r>
          </a:p>
        </p:txBody>
      </p:sp>
      <p:sp>
        <p:nvSpPr>
          <p:cNvPr id="18637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31D7C65-850D-4724-9F93-E5AFDA978370}" type="slidenum">
              <a:rPr lang="pt-BR" smtClean="0"/>
              <a:pPr/>
              <a:t>58</a:t>
            </a:fld>
            <a:endParaRPr lang="pt-BR" smtClean="0"/>
          </a:p>
        </p:txBody>
      </p:sp>
    </p:spTree>
    <p:extLst>
      <p:ext uri="{BB962C8B-B14F-4D97-AF65-F5344CB8AC3E}">
        <p14:creationId xmlns:p14="http://schemas.microsoft.com/office/powerpoint/2010/main" val="4460534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Espaço Reservado para Conteúdo 4"/>
          <p:cNvSpPr>
            <a:spLocks noGrp="1"/>
          </p:cNvSpPr>
          <p:nvPr>
            <p:ph sz="quarter" idx="1"/>
          </p:nvPr>
        </p:nvSpPr>
        <p:spPr>
          <a:xfrm>
            <a:off x="457200" y="765175"/>
            <a:ext cx="7467600" cy="5708650"/>
          </a:xfrm>
        </p:spPr>
        <p:txBody>
          <a:bodyPr/>
          <a:lstStyle/>
          <a:p>
            <a:pPr algn="just"/>
            <a:r>
              <a:rPr lang="pt-BR" b="1" dirty="0" smtClean="0"/>
              <a:t>PAGAMENTO EM CARTÓRIO: </a:t>
            </a:r>
            <a:r>
              <a:rPr lang="pt-BR" dirty="0" smtClean="0"/>
              <a:t>A partir do vencimento do título, incidem juros de mora e correção monetária. </a:t>
            </a:r>
          </a:p>
          <a:p>
            <a:pPr algn="just"/>
            <a:endParaRPr lang="pt-BR" dirty="0" smtClean="0"/>
          </a:p>
          <a:p>
            <a:pPr algn="just"/>
            <a:r>
              <a:rPr lang="pt-BR" dirty="0" smtClean="0"/>
              <a:t>O pagamento de título em cartório, para fins de evitar a efetivação do protesto, deve compreender esses encargos, além do valor do título.</a:t>
            </a:r>
          </a:p>
          <a:p>
            <a:pPr algn="just"/>
            <a:endParaRPr lang="pt-BR" dirty="0" smtClean="0"/>
          </a:p>
          <a:p>
            <a:pPr algn="just"/>
            <a:r>
              <a:rPr lang="pt-BR" dirty="0" smtClean="0"/>
              <a:t>Também será devido, o reembolso das despesas e custas incorridas pelo credor, na tentativa de protestar o título, conforme artigo 19 da Lei 9.492/97.</a:t>
            </a:r>
          </a:p>
          <a:p>
            <a:pPr algn="just">
              <a:buFont typeface="Wingdings" pitchFamily="2" charset="2"/>
              <a:buNone/>
            </a:pPr>
            <a:endParaRPr lang="pt-BR" dirty="0" smtClean="0"/>
          </a:p>
        </p:txBody>
      </p:sp>
      <p:sp>
        <p:nvSpPr>
          <p:cNvPr id="18739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D9F7CB6-35A1-4519-96E8-C3020C67BB15}" type="slidenum">
              <a:rPr lang="pt-BR" smtClean="0"/>
              <a:pPr/>
              <a:t>59</a:t>
            </a:fld>
            <a:endParaRPr lang="pt-BR" smtClean="0"/>
          </a:p>
        </p:txBody>
      </p:sp>
    </p:spTree>
    <p:extLst>
      <p:ext uri="{BB962C8B-B14F-4D97-AF65-F5344CB8AC3E}">
        <p14:creationId xmlns:p14="http://schemas.microsoft.com/office/powerpoint/2010/main" val="4168475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Espaço Reservado para Conteúdo 4"/>
          <p:cNvSpPr>
            <a:spLocks noGrp="1"/>
          </p:cNvSpPr>
          <p:nvPr>
            <p:ph sz="quarter" idx="1"/>
          </p:nvPr>
        </p:nvSpPr>
        <p:spPr>
          <a:xfrm>
            <a:off x="457200" y="836613"/>
            <a:ext cx="7467600" cy="5637212"/>
          </a:xfrm>
        </p:spPr>
        <p:txBody>
          <a:bodyPr/>
          <a:lstStyle/>
          <a:p>
            <a:pPr marL="539750" indent="-457200" algn="just" eaLnBrk="1" hangingPunct="1">
              <a:buFont typeface="Wingdings" pitchFamily="2" charset="2"/>
              <a:buChar char="ü"/>
            </a:pPr>
            <a:r>
              <a:rPr lang="pt-BR" b="1" dirty="0" smtClean="0"/>
              <a:t>A CERTO TEMPO DA DATA</a:t>
            </a:r>
            <a:r>
              <a:rPr lang="pt-BR" dirty="0" smtClean="0"/>
              <a:t>: vencimento em que o sacador fixa um prazo a contar da data da emissão do título. Não se escreve no título a data, mas o prazo para se chegar nesta data. Não se inclui o dia da emissão na contagem, mas o primeiro dia útil posterior.</a:t>
            </a:r>
          </a:p>
          <a:p>
            <a:pPr marL="539750" indent="-457200" algn="just" eaLnBrk="1" hangingPunct="1">
              <a:buFont typeface="Wingdings 2" pitchFamily="18" charset="2"/>
              <a:buNone/>
            </a:pPr>
            <a:endParaRPr lang="pt-BR" dirty="0" smtClean="0"/>
          </a:p>
          <a:p>
            <a:pPr marL="539750" indent="-457200" algn="just" eaLnBrk="1" hangingPunct="1">
              <a:buFont typeface="Wingdings" pitchFamily="2" charset="2"/>
              <a:buChar char="ü"/>
            </a:pPr>
            <a:r>
              <a:rPr lang="pt-BR" b="1" dirty="0" smtClean="0"/>
              <a:t>A CERTO TEMPO DA VISTA</a:t>
            </a:r>
            <a:r>
              <a:rPr lang="pt-BR" dirty="0" smtClean="0"/>
              <a:t>: o vencimento acontece após determinado prazo, mencionado no título, a contar do aceite. É fundamental a apresentação do título para aceite. Se houver falta do aceite, deve haver um </a:t>
            </a:r>
            <a:r>
              <a:rPr lang="pt-BR" b="1" dirty="0" smtClean="0">
                <a:solidFill>
                  <a:schemeClr val="accent1"/>
                </a:solidFill>
              </a:rPr>
              <a:t>protesto</a:t>
            </a:r>
            <a:r>
              <a:rPr lang="pt-BR" dirty="0" smtClean="0"/>
              <a:t>, a partir do qual conta-se o prazo para o vencimento do título de crédito.</a:t>
            </a:r>
          </a:p>
        </p:txBody>
      </p:sp>
      <p:sp>
        <p:nvSpPr>
          <p:cNvPr id="16281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62D3EE0-99DB-4FE3-851D-BE14DC75B18E}" type="slidenum">
              <a:rPr lang="pt-BR" smtClean="0"/>
              <a:pPr/>
              <a:t>6</a:t>
            </a:fld>
            <a:endParaRPr lang="pt-BR" smtClean="0"/>
          </a:p>
        </p:txBody>
      </p:sp>
    </p:spTree>
    <p:extLst>
      <p:ext uri="{BB962C8B-B14F-4D97-AF65-F5344CB8AC3E}">
        <p14:creationId xmlns:p14="http://schemas.microsoft.com/office/powerpoint/2010/main" val="15504909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Espaço Reservado para Conteúdo 4"/>
          <p:cNvSpPr>
            <a:spLocks noGrp="1"/>
          </p:cNvSpPr>
          <p:nvPr>
            <p:ph sz="quarter" idx="1"/>
          </p:nvPr>
        </p:nvSpPr>
        <p:spPr>
          <a:xfrm>
            <a:off x="457200" y="765175"/>
            <a:ext cx="7467600" cy="5708650"/>
          </a:xfrm>
        </p:spPr>
        <p:txBody>
          <a:bodyPr>
            <a:normAutofit fontScale="85000" lnSpcReduction="20000"/>
          </a:bodyPr>
          <a:lstStyle/>
          <a:p>
            <a:pPr marL="457200" indent="-457200" algn="just">
              <a:buFont typeface="Wingdings" pitchFamily="2" charset="2"/>
              <a:buChar char="v"/>
            </a:pPr>
            <a:r>
              <a:rPr lang="pt-BR" b="1" dirty="0" smtClean="0"/>
              <a:t>Art. 19. </a:t>
            </a:r>
            <a:r>
              <a:rPr lang="pt-BR" i="1" dirty="0" smtClean="0"/>
              <a:t>O pagamento do título ou do documento de dívida apresentado para protesto será feito diretamente no Tabelionato competente, no valor igual ao declarado pelo apresentante, acrescido dos emolumentos e demais despesas.</a:t>
            </a:r>
          </a:p>
          <a:p>
            <a:pPr marL="457200" indent="-457200" algn="just">
              <a:buNone/>
            </a:pPr>
            <a:r>
              <a:rPr lang="pt-BR" i="1" dirty="0" smtClean="0"/>
              <a:t>	§ 1º Não poderá ser recusado pagamento oferecido dentro do prazo legal, desde que feito no Tabelionato de Protesto competente e no horário de funcionamento dos serviços.</a:t>
            </a:r>
          </a:p>
          <a:p>
            <a:pPr marL="457200" indent="-457200" algn="just">
              <a:buNone/>
            </a:pPr>
            <a:r>
              <a:rPr lang="pt-BR" i="1" dirty="0" smtClean="0"/>
              <a:t>	§ 2º No ato do pagamento, o Tabelionato de Protesto dará a respectiva quitação, e o valor devido será colocado à disposição do apresentante no primeiro dia útil subsequente ao do recebimento.</a:t>
            </a:r>
          </a:p>
          <a:p>
            <a:pPr marL="457200" indent="-457200" algn="just">
              <a:buNone/>
            </a:pPr>
            <a:r>
              <a:rPr lang="pt-BR" i="1" dirty="0" smtClean="0"/>
              <a:t>	§ 3º Quando for adotado sistema de recebimento do pagamento por meio de cheque, ainda que de emissão de estabelecimento bancário, a quitação dada pelo Tabelionato fica condicionada à efetiva liquidação.</a:t>
            </a:r>
          </a:p>
          <a:p>
            <a:pPr marL="457200" indent="-457200" algn="just">
              <a:buNone/>
            </a:pPr>
            <a:r>
              <a:rPr lang="pt-BR" i="1" dirty="0" smtClean="0"/>
              <a:t>	§ 4º Quando do pagamento no Tabelionato ainda subsistirem parcelas vincendas, será dada quitação da parcela paga em apartado, devolvendo-se o original ao apresentante.</a:t>
            </a:r>
          </a:p>
          <a:p>
            <a:pPr algn="just">
              <a:buFont typeface="Wingdings" pitchFamily="2" charset="2"/>
              <a:buNone/>
            </a:pPr>
            <a:endParaRPr lang="pt-BR" dirty="0" smtClean="0"/>
          </a:p>
        </p:txBody>
      </p:sp>
      <p:sp>
        <p:nvSpPr>
          <p:cNvPr id="18739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D9F7CB6-35A1-4519-96E8-C3020C67BB15}" type="slidenum">
              <a:rPr lang="pt-BR" smtClean="0"/>
              <a:pPr/>
              <a:t>60</a:t>
            </a:fld>
            <a:endParaRPr lang="pt-BR" smtClean="0"/>
          </a:p>
        </p:txBody>
      </p:sp>
    </p:spTree>
    <p:extLst>
      <p:ext uri="{BB962C8B-B14F-4D97-AF65-F5344CB8AC3E}">
        <p14:creationId xmlns:p14="http://schemas.microsoft.com/office/powerpoint/2010/main" val="2632273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Espaço Reservado para Conteúdo 4"/>
          <p:cNvSpPr>
            <a:spLocks noGrp="1"/>
          </p:cNvSpPr>
          <p:nvPr>
            <p:ph sz="quarter" idx="1"/>
          </p:nvPr>
        </p:nvSpPr>
        <p:spPr>
          <a:xfrm>
            <a:off x="457200" y="765175"/>
            <a:ext cx="7467600" cy="5708650"/>
          </a:xfrm>
        </p:spPr>
        <p:txBody>
          <a:bodyPr/>
          <a:lstStyle/>
          <a:p>
            <a:pPr algn="just"/>
            <a:r>
              <a:rPr lang="pt-BR" dirty="0" smtClean="0"/>
              <a:t>A CORREÇÃO MONETÁRIA é devida em decorrência do previsto na Lei n. 6.899/81, que a assegura, a partir do vencimento, na execuções de títulos extrajudiciais. </a:t>
            </a:r>
          </a:p>
          <a:p>
            <a:pPr algn="just"/>
            <a:endParaRPr lang="pt-BR" dirty="0" smtClean="0"/>
          </a:p>
          <a:p>
            <a:pPr lvl="1" algn="just"/>
            <a:r>
              <a:rPr lang="pt-BR" sz="2200" dirty="0" smtClean="0"/>
              <a:t>O credor pode exigir atualização monetária </a:t>
            </a:r>
            <a:r>
              <a:rPr lang="pt-BR" sz="2200" b="1" dirty="0" smtClean="0">
                <a:solidFill>
                  <a:schemeClr val="accent1"/>
                </a:solidFill>
              </a:rPr>
              <a:t>no âmbito extrajudicial</a:t>
            </a:r>
            <a:r>
              <a:rPr lang="pt-BR" sz="2200" dirty="0" smtClean="0"/>
              <a:t>, ainda que não exista expressa menção no texto do documento creditício, apresentando o demonstrativo do valor atualizado e do critério de atualização (Lei 9.492/97, art. 11).</a:t>
            </a:r>
          </a:p>
        </p:txBody>
      </p:sp>
      <p:sp>
        <p:nvSpPr>
          <p:cNvPr id="18841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A4E6158-1094-4BB7-8559-38E6E435A3E5}" type="slidenum">
              <a:rPr lang="pt-BR" smtClean="0"/>
              <a:pPr/>
              <a:t>61</a:t>
            </a:fld>
            <a:endParaRPr lang="pt-BR" smtClean="0"/>
          </a:p>
        </p:txBody>
      </p:sp>
    </p:spTree>
    <p:extLst>
      <p:ext uri="{BB962C8B-B14F-4D97-AF65-F5344CB8AC3E}">
        <p14:creationId xmlns:p14="http://schemas.microsoft.com/office/powerpoint/2010/main" val="27276776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Espaço Reservado para Conteúdo 4"/>
          <p:cNvSpPr>
            <a:spLocks noGrp="1"/>
          </p:cNvSpPr>
          <p:nvPr>
            <p:ph sz="quarter" idx="1"/>
          </p:nvPr>
        </p:nvSpPr>
        <p:spPr>
          <a:xfrm>
            <a:off x="457200" y="765175"/>
            <a:ext cx="7467600" cy="5708650"/>
          </a:xfrm>
        </p:spPr>
        <p:txBody>
          <a:bodyPr/>
          <a:lstStyle/>
          <a:p>
            <a:pPr algn="just"/>
            <a:endParaRPr lang="pt-BR" dirty="0" smtClean="0"/>
          </a:p>
          <a:p>
            <a:pPr algn="just"/>
            <a:endParaRPr lang="pt-BR" dirty="0" smtClean="0"/>
          </a:p>
          <a:p>
            <a:pPr algn="just">
              <a:buFont typeface="Wingdings" pitchFamily="2" charset="2"/>
              <a:buChar char="v"/>
            </a:pPr>
            <a:r>
              <a:rPr lang="pt-BR" b="1" i="1" dirty="0" smtClean="0"/>
              <a:t>Art. 11. </a:t>
            </a:r>
            <a:r>
              <a:rPr lang="pt-BR" i="1" dirty="0" smtClean="0"/>
              <a:t>Tratando-se de títulos ou documentos de dívida sujeitos a qualquer tipo de correção, o pagamento será feito pela conversão vigorante no dia da apresentação, no valor indicado pelo apresentante.</a:t>
            </a:r>
          </a:p>
        </p:txBody>
      </p:sp>
      <p:sp>
        <p:nvSpPr>
          <p:cNvPr id="18841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A4E6158-1094-4BB7-8559-38E6E435A3E5}" type="slidenum">
              <a:rPr lang="pt-BR" smtClean="0"/>
              <a:pPr/>
              <a:t>62</a:t>
            </a:fld>
            <a:endParaRPr lang="pt-BR" smtClean="0"/>
          </a:p>
        </p:txBody>
      </p:sp>
    </p:spTree>
    <p:extLst>
      <p:ext uri="{BB962C8B-B14F-4D97-AF65-F5344CB8AC3E}">
        <p14:creationId xmlns:p14="http://schemas.microsoft.com/office/powerpoint/2010/main" val="4667513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Espaço Reservado para Conteúdo 4"/>
          <p:cNvSpPr>
            <a:spLocks noGrp="1"/>
          </p:cNvSpPr>
          <p:nvPr>
            <p:ph sz="quarter" idx="1"/>
          </p:nvPr>
        </p:nvSpPr>
        <p:spPr>
          <a:xfrm>
            <a:off x="457200" y="836613"/>
            <a:ext cx="7467600" cy="5637212"/>
          </a:xfrm>
        </p:spPr>
        <p:txBody>
          <a:bodyPr/>
          <a:lstStyle/>
          <a:p>
            <a:pPr marL="365125" indent="-282575" algn="just" eaLnBrk="1" hangingPunct="1"/>
            <a:r>
              <a:rPr lang="pt-BR" b="1" dirty="0" smtClean="0"/>
              <a:t>EFEITOS DO PROTESTO:</a:t>
            </a:r>
          </a:p>
          <a:p>
            <a:pPr marL="365125" indent="-282575" algn="just" eaLnBrk="1" hangingPunct="1">
              <a:buNone/>
            </a:pPr>
            <a:endParaRPr lang="pt-BR" b="1" dirty="0" smtClean="0"/>
          </a:p>
          <a:p>
            <a:pPr marL="906463" lvl="1" indent="-457200" algn="just" eaLnBrk="1" hangingPunct="1">
              <a:buFont typeface="+mj-lt"/>
              <a:buAutoNum type="alphaLcParenR"/>
            </a:pPr>
            <a:r>
              <a:rPr lang="pt-BR" dirty="0" smtClean="0"/>
              <a:t>POR FALTA DE ACEITE: possibilidade de cobrança antecipada dos devedores indiretos (sacador, endossantes e respectivos avalistas). Não produz efeitos em relação ao sacado, pois ele só dá o aceite se quiser. </a:t>
            </a:r>
          </a:p>
          <a:p>
            <a:pPr marL="906463" lvl="1" indent="-457200" algn="just" eaLnBrk="1" hangingPunct="1">
              <a:buFont typeface="+mj-lt"/>
              <a:buAutoNum type="alphaLcParenR"/>
            </a:pPr>
            <a:endParaRPr lang="pt-BR" dirty="0" smtClean="0"/>
          </a:p>
          <a:p>
            <a:pPr marL="906463" lvl="1" indent="-457200" algn="just" eaLnBrk="1" hangingPunct="1">
              <a:buFont typeface="+mj-lt"/>
              <a:buAutoNum type="alphaLcParenR"/>
            </a:pPr>
            <a:r>
              <a:rPr lang="pt-BR" dirty="0" smtClean="0"/>
              <a:t>POR FALTA DE PAGAMENTO:</a:t>
            </a:r>
            <a:r>
              <a:rPr lang="pt-BR" b="1" dirty="0" smtClean="0"/>
              <a:t> </a:t>
            </a:r>
            <a:r>
              <a:rPr lang="pt-BR" dirty="0" smtClean="0"/>
              <a:t>cobrança dos devedores indiretos (sacador, endossantes e respectivos avalistas), em caso de não pagamento pelo sacado; protesto não é essencial para cobrança do devedor principal (aceitante e respectivos avalistas), mas para os indiretos sim.</a:t>
            </a:r>
            <a:endParaRPr lang="pt-BR" b="1" dirty="0" smtClean="0"/>
          </a:p>
        </p:txBody>
      </p:sp>
      <p:sp>
        <p:nvSpPr>
          <p:cNvPr id="19046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62CF402-7EEC-4A54-B01E-7E34E19DB64E}" type="slidenum">
              <a:rPr lang="pt-BR" smtClean="0"/>
              <a:pPr/>
              <a:t>63</a:t>
            </a:fld>
            <a:endParaRPr lang="pt-BR" smtClean="0"/>
          </a:p>
        </p:txBody>
      </p:sp>
    </p:spTree>
    <p:extLst>
      <p:ext uri="{BB962C8B-B14F-4D97-AF65-F5344CB8AC3E}">
        <p14:creationId xmlns:p14="http://schemas.microsoft.com/office/powerpoint/2010/main" val="21057073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Espaço Reservado para Conteúdo 4"/>
          <p:cNvSpPr>
            <a:spLocks noGrp="1"/>
          </p:cNvSpPr>
          <p:nvPr>
            <p:ph sz="quarter" idx="1"/>
          </p:nvPr>
        </p:nvSpPr>
        <p:spPr>
          <a:xfrm>
            <a:off x="457200" y="836613"/>
            <a:ext cx="7467600" cy="5637212"/>
          </a:xfrm>
        </p:spPr>
        <p:txBody>
          <a:bodyPr/>
          <a:lstStyle/>
          <a:p>
            <a:pPr marL="731838" lvl="1" indent="-282575" algn="just" eaLnBrk="1" hangingPunct="1"/>
            <a:r>
              <a:rPr lang="pt-BR" sz="2400" dirty="0" smtClean="0"/>
              <a:t>Protesto resguarda os direitos do portador contra os demais coobrigados, permitindo o ajuizamento da AÇÃO CAMBIAL contra eles também.</a:t>
            </a:r>
          </a:p>
          <a:p>
            <a:pPr marL="731838" lvl="1" indent="-282575" algn="just" eaLnBrk="1" hangingPunct="1">
              <a:buNone/>
            </a:pPr>
            <a:endParaRPr lang="pt-BR" sz="2400" dirty="0" smtClean="0"/>
          </a:p>
          <a:p>
            <a:pPr marL="731838" lvl="1" indent="-282575" algn="just" eaLnBrk="1" hangingPunct="1"/>
            <a:r>
              <a:rPr lang="pt-BR" sz="2400" dirty="0" smtClean="0"/>
              <a:t>Configuração de IMPONTUALIDADE para fins de pedido de falência (art. 94, I, da Lei n. 11.101/2005).</a:t>
            </a:r>
          </a:p>
          <a:p>
            <a:pPr marL="731838" lvl="1" indent="-282575" algn="just" eaLnBrk="1" hangingPunct="1"/>
            <a:endParaRPr lang="pt-BR" sz="2400" dirty="0" smtClean="0"/>
          </a:p>
          <a:p>
            <a:pPr marL="731838" lvl="1" indent="-282575" algn="just" eaLnBrk="1" hangingPunct="1"/>
            <a:r>
              <a:rPr lang="pt-BR" sz="2400" dirty="0" smtClean="0"/>
              <a:t>Inscrição em cadastros de INADIMPLENTES (banco de dados sobre crédito). Ex.: SPC, SERASA, </a:t>
            </a:r>
            <a:r>
              <a:rPr lang="pt-BR" sz="2400" dirty="0" err="1" smtClean="0"/>
              <a:t>Equifax</a:t>
            </a:r>
            <a:r>
              <a:rPr lang="pt-BR" sz="2400" dirty="0" smtClean="0"/>
              <a:t>. Restrição do crédito do mercado.</a:t>
            </a:r>
          </a:p>
        </p:txBody>
      </p:sp>
      <p:sp>
        <p:nvSpPr>
          <p:cNvPr id="19149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8445618-B5DE-491F-ACFD-97807C27FD1C}" type="slidenum">
              <a:rPr lang="pt-BR" smtClean="0"/>
              <a:pPr/>
              <a:t>64</a:t>
            </a:fld>
            <a:endParaRPr lang="pt-BR" smtClean="0"/>
          </a:p>
        </p:txBody>
      </p:sp>
    </p:spTree>
    <p:extLst>
      <p:ext uri="{BB962C8B-B14F-4D97-AF65-F5344CB8AC3E}">
        <p14:creationId xmlns:p14="http://schemas.microsoft.com/office/powerpoint/2010/main" val="10167729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4"/>
          <p:cNvSpPr>
            <a:spLocks noGrp="1"/>
          </p:cNvSpPr>
          <p:nvPr>
            <p:ph sz="quarter" idx="1"/>
          </p:nvPr>
        </p:nvSpPr>
        <p:spPr>
          <a:xfrm>
            <a:off x="457200" y="908050"/>
            <a:ext cx="7467600" cy="5565775"/>
          </a:xfrm>
        </p:spPr>
        <p:txBody>
          <a:bodyPr>
            <a:normAutofit fontScale="77500" lnSpcReduction="20000"/>
          </a:bodyPr>
          <a:lstStyle/>
          <a:p>
            <a:pPr algn="just">
              <a:buFont typeface="Wingdings" pitchFamily="2" charset="2"/>
              <a:buChar char="v"/>
            </a:pPr>
            <a:r>
              <a:rPr lang="pt-BR" b="1" i="1" dirty="0" smtClean="0"/>
              <a:t>Sumula 153, STF</a:t>
            </a:r>
            <a:r>
              <a:rPr lang="pt-BR" i="1" dirty="0" smtClean="0"/>
              <a:t>. Simples protesto cambiário não interrompe a prescrição (Revogada pelo art. 202, CC).</a:t>
            </a:r>
          </a:p>
          <a:p>
            <a:pPr algn="just">
              <a:buFont typeface="Wingdings" pitchFamily="2" charset="2"/>
              <a:buChar char="v"/>
            </a:pPr>
            <a:endParaRPr lang="pt-BR" i="1" dirty="0" smtClean="0"/>
          </a:p>
          <a:p>
            <a:pPr algn="just">
              <a:buFont typeface="Wingdings" pitchFamily="2" charset="2"/>
              <a:buChar char="v"/>
            </a:pPr>
            <a:endParaRPr lang="pt-BR" i="1" dirty="0" smtClean="0"/>
          </a:p>
          <a:p>
            <a:pPr algn="just">
              <a:buFont typeface="Wingdings" pitchFamily="2" charset="2"/>
              <a:buChar char="v"/>
            </a:pPr>
            <a:r>
              <a:rPr lang="pt-BR" b="1" i="1" dirty="0" smtClean="0"/>
              <a:t>Art. 202, CC. </a:t>
            </a:r>
            <a:r>
              <a:rPr lang="pt-BR" i="1" dirty="0" smtClean="0"/>
              <a:t>A interrupção da prescrição, que somente poderá ocorrer uma vez, dar-se-á:</a:t>
            </a:r>
          </a:p>
          <a:p>
            <a:pPr algn="just">
              <a:buNone/>
            </a:pPr>
            <a:r>
              <a:rPr lang="pt-BR" i="1" dirty="0" smtClean="0"/>
              <a:t>	I - por despacho do juiz, mesmo incompetente, que ordenar a citação, se o interessado a promover no prazo e na forma da lei processual;</a:t>
            </a:r>
          </a:p>
          <a:p>
            <a:pPr algn="just">
              <a:buNone/>
            </a:pPr>
            <a:r>
              <a:rPr lang="pt-BR" i="1" dirty="0" smtClean="0"/>
              <a:t>	II - por protesto, nas condições do inciso antecedente;</a:t>
            </a:r>
          </a:p>
          <a:p>
            <a:pPr algn="just">
              <a:buNone/>
            </a:pPr>
            <a:r>
              <a:rPr lang="pt-BR" i="1" dirty="0" smtClean="0"/>
              <a:t>	III - por protesto cambial;</a:t>
            </a:r>
          </a:p>
          <a:p>
            <a:pPr algn="just">
              <a:buNone/>
            </a:pPr>
            <a:r>
              <a:rPr lang="pt-BR" i="1" dirty="0" smtClean="0"/>
              <a:t>	IV - pela apresentação do título de crédito em juízo de inventário ou em concurso de credores;</a:t>
            </a:r>
          </a:p>
          <a:p>
            <a:pPr algn="just">
              <a:buNone/>
            </a:pPr>
            <a:r>
              <a:rPr lang="pt-BR" i="1" dirty="0" smtClean="0"/>
              <a:t>	V - por qualquer ato judicial que constitua em mora o devedor;</a:t>
            </a:r>
          </a:p>
          <a:p>
            <a:pPr algn="just">
              <a:buNone/>
            </a:pPr>
            <a:r>
              <a:rPr lang="pt-BR" i="1" dirty="0" smtClean="0"/>
              <a:t>	VI - por qualquer ato inequívoco, ainda que extrajudicial, que importe reconhecimento do direito pelo devedor.</a:t>
            </a:r>
          </a:p>
          <a:p>
            <a:pPr algn="just">
              <a:buNone/>
            </a:pPr>
            <a:r>
              <a:rPr lang="pt-BR" i="1" dirty="0" smtClean="0"/>
              <a:t>	Parágrafo único. A prescrição interrompida recomeça a correr da data do ato que a interrompeu, ou do último ato do processo para a interromper.</a:t>
            </a:r>
          </a:p>
          <a:p>
            <a:pPr algn="just">
              <a:buNone/>
            </a:pPr>
            <a:endParaRPr lang="pt-BR" i="1" dirty="0" smtClean="0"/>
          </a:p>
        </p:txBody>
      </p:sp>
      <p:sp>
        <p:nvSpPr>
          <p:cNvPr id="18329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0621F6C-63FB-48E2-8E01-C1068D5C2CD4}" type="slidenum">
              <a:rPr lang="pt-BR" smtClean="0"/>
              <a:pPr/>
              <a:t>65</a:t>
            </a:fld>
            <a:endParaRPr lang="pt-BR" smtClean="0"/>
          </a:p>
        </p:txBody>
      </p:sp>
    </p:spTree>
    <p:extLst>
      <p:ext uri="{BB962C8B-B14F-4D97-AF65-F5344CB8AC3E}">
        <p14:creationId xmlns:p14="http://schemas.microsoft.com/office/powerpoint/2010/main" val="26618493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Espaço Reservado para Conteúdo 4"/>
          <p:cNvSpPr>
            <a:spLocks noGrp="1"/>
          </p:cNvSpPr>
          <p:nvPr>
            <p:ph sz="quarter" idx="1"/>
          </p:nvPr>
        </p:nvSpPr>
        <p:spPr>
          <a:xfrm>
            <a:off x="457200" y="836613"/>
            <a:ext cx="7467600" cy="5637212"/>
          </a:xfrm>
        </p:spPr>
        <p:txBody>
          <a:bodyPr>
            <a:normAutofit fontScale="92500" lnSpcReduction="10000"/>
          </a:bodyPr>
          <a:lstStyle/>
          <a:p>
            <a:pPr marL="365125" indent="-282575" algn="just" eaLnBrk="1" hangingPunct="1">
              <a:buClr>
                <a:srgbClr val="FE8637"/>
              </a:buClr>
            </a:pPr>
            <a:r>
              <a:rPr lang="pt-BR" dirty="0">
                <a:solidFill>
                  <a:prstClr val="black"/>
                </a:solidFill>
              </a:rPr>
              <a:t>Outro efeito é a INTERRUPÇÃO DA PRESCRIÇÃO (CC, art. 202). Reinício do prazo de contagem. Súmula 153 do STF perdeu sua aplicação</a:t>
            </a:r>
            <a:r>
              <a:rPr lang="pt-BR" dirty="0" smtClean="0">
                <a:solidFill>
                  <a:prstClr val="black"/>
                </a:solidFill>
              </a:rPr>
              <a:t>*.</a:t>
            </a:r>
          </a:p>
          <a:p>
            <a:pPr marL="365125" indent="-282575" algn="just" eaLnBrk="1" hangingPunct="1">
              <a:buClr>
                <a:srgbClr val="FE8637"/>
              </a:buClr>
            </a:pPr>
            <a:endParaRPr lang="pt-BR" dirty="0">
              <a:solidFill>
                <a:prstClr val="black"/>
              </a:solidFill>
            </a:endParaRPr>
          </a:p>
          <a:p>
            <a:pPr algn="just"/>
            <a:r>
              <a:rPr lang="pt-BR" dirty="0" smtClean="0"/>
              <a:t>Conforme era assente na doutrina e jurisprudência, o simples protesto cambiário NÃO interrompia a prescrição. Apenas o protesto judicial (art. 867, CPC) tinha o condão de interromper a prescrição, conforme determinava o disposto no art. 172  do CC de 1916. Não havia dissenso a este respeito.</a:t>
            </a:r>
          </a:p>
          <a:p>
            <a:pPr algn="just"/>
            <a:endParaRPr lang="pt-BR" dirty="0" smtClean="0"/>
          </a:p>
          <a:p>
            <a:pPr algn="just"/>
            <a:r>
              <a:rPr lang="pt-BR" dirty="0" smtClean="0"/>
              <a:t>O  CC de 2002, entendeu por bem estender os efeitos da interrupção da prescrição ao PROTESTO CAMBIAL. Atualmente, tanto o </a:t>
            </a:r>
            <a:r>
              <a:rPr lang="pt-BR" b="1" dirty="0" smtClean="0">
                <a:solidFill>
                  <a:schemeClr val="accent1"/>
                </a:solidFill>
              </a:rPr>
              <a:t>protesto judicial</a:t>
            </a:r>
            <a:r>
              <a:rPr lang="pt-BR" dirty="0" smtClean="0"/>
              <a:t>, bem como o </a:t>
            </a:r>
            <a:r>
              <a:rPr lang="pt-BR" b="1" dirty="0" smtClean="0">
                <a:solidFill>
                  <a:schemeClr val="accent1"/>
                </a:solidFill>
              </a:rPr>
              <a:t>protesto cambial</a:t>
            </a:r>
            <a:r>
              <a:rPr lang="pt-BR" dirty="0" smtClean="0"/>
              <a:t>, interrompem a fluência da prescrição.</a:t>
            </a:r>
          </a:p>
        </p:txBody>
      </p:sp>
      <p:sp>
        <p:nvSpPr>
          <p:cNvPr id="19149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8445618-B5DE-491F-ACFD-97807C27FD1C}" type="slidenum">
              <a:rPr lang="pt-BR" smtClean="0"/>
              <a:pPr/>
              <a:t>66</a:t>
            </a:fld>
            <a:endParaRPr lang="pt-BR" smtClean="0"/>
          </a:p>
        </p:txBody>
      </p:sp>
    </p:spTree>
    <p:extLst>
      <p:ext uri="{BB962C8B-B14F-4D97-AF65-F5344CB8AC3E}">
        <p14:creationId xmlns:p14="http://schemas.microsoft.com/office/powerpoint/2010/main" val="26259012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Espaço Reservado para Conteúdo 4"/>
          <p:cNvSpPr>
            <a:spLocks noGrp="1"/>
          </p:cNvSpPr>
          <p:nvPr>
            <p:ph sz="quarter" idx="1"/>
          </p:nvPr>
        </p:nvSpPr>
        <p:spPr>
          <a:xfrm>
            <a:off x="457200" y="836613"/>
            <a:ext cx="7467600" cy="5637212"/>
          </a:xfrm>
        </p:spPr>
        <p:txBody>
          <a:bodyPr/>
          <a:lstStyle/>
          <a:p>
            <a:pPr algn="just"/>
            <a:r>
              <a:rPr lang="pt-BR" b="1" dirty="0" smtClean="0"/>
              <a:t>ATENÇÃO:</a:t>
            </a:r>
          </a:p>
          <a:p>
            <a:pPr algn="just"/>
            <a:endParaRPr lang="pt-BR" dirty="0" smtClean="0"/>
          </a:p>
          <a:p>
            <a:pPr lvl="1" algn="just"/>
            <a:r>
              <a:rPr lang="pt-BR" sz="2400" dirty="0" smtClean="0"/>
              <a:t>Ação cautelar de Protesto Judicial (arts. 867 a 873 CPC/1973) deixa de existir no novo CPC.</a:t>
            </a:r>
          </a:p>
          <a:p>
            <a:pPr lvl="1" algn="just"/>
            <a:endParaRPr lang="pt-BR" sz="2400" dirty="0" smtClean="0"/>
          </a:p>
          <a:p>
            <a:pPr lvl="1" algn="just"/>
            <a:r>
              <a:rPr lang="pt-BR" sz="2400" dirty="0" smtClean="0"/>
              <a:t>No novo CPC o protesto judicial é substituído por um procedimento de jurisdição voluntária, na seção “da Notificação e da Interpelação”, arts. 726 a 729.</a:t>
            </a:r>
          </a:p>
          <a:p>
            <a:pPr lvl="1" algn="just"/>
            <a:endParaRPr lang="pt-BR" sz="2400" dirty="0" smtClean="0"/>
          </a:p>
          <a:p>
            <a:pPr lvl="1" algn="just">
              <a:buFont typeface="Wingdings" pitchFamily="2" charset="2"/>
              <a:buChar char="v"/>
            </a:pPr>
            <a:r>
              <a:rPr lang="pt-BR" sz="2400" i="1" dirty="0" smtClean="0"/>
              <a:t>Art. 726. omissis</a:t>
            </a:r>
          </a:p>
          <a:p>
            <a:pPr lvl="1" algn="just">
              <a:buNone/>
            </a:pPr>
            <a:r>
              <a:rPr lang="pt-BR" sz="2400" i="1" dirty="0" smtClean="0"/>
              <a:t>	§ 2º Aplica-se o disposto nesta Seção, no que couber, ao protesto judicial. 	</a:t>
            </a:r>
          </a:p>
          <a:p>
            <a:pPr lvl="1" algn="just"/>
            <a:endParaRPr lang="pt-BR" sz="2400" dirty="0" smtClean="0"/>
          </a:p>
        </p:txBody>
      </p:sp>
      <p:sp>
        <p:nvSpPr>
          <p:cNvPr id="19149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8445618-B5DE-491F-ACFD-97807C27FD1C}" type="slidenum">
              <a:rPr lang="pt-BR" smtClean="0"/>
              <a:pPr/>
              <a:t>67</a:t>
            </a:fld>
            <a:endParaRPr lang="pt-BR" smtClean="0"/>
          </a:p>
        </p:txBody>
      </p:sp>
    </p:spTree>
    <p:extLst>
      <p:ext uri="{BB962C8B-B14F-4D97-AF65-F5344CB8AC3E}">
        <p14:creationId xmlns:p14="http://schemas.microsoft.com/office/powerpoint/2010/main" val="22118436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Espaço Reservado para Conteúdo 4"/>
          <p:cNvSpPr>
            <a:spLocks noGrp="1"/>
          </p:cNvSpPr>
          <p:nvPr>
            <p:ph sz="quarter" idx="1"/>
          </p:nvPr>
        </p:nvSpPr>
        <p:spPr>
          <a:xfrm>
            <a:off x="457200" y="836613"/>
            <a:ext cx="7467600" cy="5637212"/>
          </a:xfrm>
        </p:spPr>
        <p:txBody>
          <a:bodyPr/>
          <a:lstStyle/>
          <a:p>
            <a:pPr marL="365125" indent="-282575" algn="just" eaLnBrk="1" hangingPunct="1"/>
            <a:r>
              <a:rPr lang="pt-BR" b="1" dirty="0" smtClean="0"/>
              <a:t>PRAZO PARA O PROTESTO: </a:t>
            </a:r>
          </a:p>
          <a:p>
            <a:pPr marL="365125" indent="-282575" algn="just" eaLnBrk="1" hangingPunct="1"/>
            <a:endParaRPr lang="pt-BR" b="1" dirty="0" smtClean="0"/>
          </a:p>
          <a:p>
            <a:pPr marL="731838" lvl="1" indent="-282575" algn="just" eaLnBrk="1" hangingPunct="1"/>
            <a:r>
              <a:rPr lang="pt-BR" dirty="0" smtClean="0"/>
              <a:t>FALTA DE ACEITE: só será realizado enquanto ainda se pode dar o aceite, ou seja, até o vencimento do título. </a:t>
            </a:r>
          </a:p>
          <a:p>
            <a:pPr marL="731838" lvl="1" indent="-282575" algn="just" eaLnBrk="1" hangingPunct="1"/>
            <a:r>
              <a:rPr lang="pt-BR" dirty="0" smtClean="0"/>
              <a:t>FALTA DE PAGAMENTO: pode ser feito após o vencimento do título, </a:t>
            </a:r>
            <a:r>
              <a:rPr lang="pt-BR" u="sng" dirty="0" smtClean="0"/>
              <a:t>a qualquer momento.</a:t>
            </a:r>
          </a:p>
          <a:p>
            <a:pPr marL="365125" indent="-282575" algn="just" eaLnBrk="1" hangingPunct="1"/>
            <a:endParaRPr lang="pt-BR" b="1" dirty="0" smtClean="0"/>
          </a:p>
          <a:p>
            <a:pPr marL="731838" lvl="1" indent="-282575" algn="just" eaLnBrk="1" hangingPunct="1"/>
            <a:r>
              <a:rPr lang="pt-BR" dirty="0" smtClean="0"/>
              <a:t>ATENÇÃO: O Decreto n. 2.044/1908 estabelece que ele deve ser tirado até 1 DIA ÚTIL após o vencimento do título. Se for feito após este prazo, perde-se o efeito de cobrança dos devedores indiretos. Ver jurisprudência.</a:t>
            </a:r>
          </a:p>
        </p:txBody>
      </p:sp>
      <p:sp>
        <p:nvSpPr>
          <p:cNvPr id="19251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41C26C7-4AF4-49B4-A8D5-F7623C6CCA68}" type="slidenum">
              <a:rPr lang="pt-BR" smtClean="0"/>
              <a:pPr/>
              <a:t>68</a:t>
            </a:fld>
            <a:endParaRPr lang="pt-BR" smtClean="0"/>
          </a:p>
        </p:txBody>
      </p:sp>
    </p:spTree>
    <p:extLst>
      <p:ext uri="{BB962C8B-B14F-4D97-AF65-F5344CB8AC3E}">
        <p14:creationId xmlns:p14="http://schemas.microsoft.com/office/powerpoint/2010/main" val="1474027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Espaço Reservado para Conteúdo 4"/>
          <p:cNvSpPr>
            <a:spLocks noGrp="1"/>
          </p:cNvSpPr>
          <p:nvPr>
            <p:ph sz="quarter" idx="1"/>
          </p:nvPr>
        </p:nvSpPr>
        <p:spPr>
          <a:xfrm>
            <a:off x="457200" y="836613"/>
            <a:ext cx="7467600" cy="5637212"/>
          </a:xfrm>
        </p:spPr>
        <p:txBody>
          <a:bodyPr>
            <a:normAutofit fontScale="92500" lnSpcReduction="20000"/>
          </a:bodyPr>
          <a:lstStyle/>
          <a:p>
            <a:pPr marL="82550" indent="0" algn="just" eaLnBrk="1" hangingPunct="1">
              <a:buNone/>
            </a:pPr>
            <a:r>
              <a:rPr lang="pt-BR" i="1" dirty="0"/>
              <a:t>RECURSO ESPECIAL. CAUTELAR DE SUSTAÇÃO DE PROTESTO. PROTESTO REALIZADO APÓS PRAZO DE APRESENTAÇÃO, MAS ANTES DE ESGOTADO O LAPSO PRESCRICIONAL DA AÇÃO CAMBIAL DE EXECUÇÃO. LEGALIDADE</a:t>
            </a:r>
            <a:r>
              <a:rPr lang="pt-BR" i="1" dirty="0" smtClean="0"/>
              <a:t>. 1</a:t>
            </a:r>
            <a:r>
              <a:rPr lang="pt-BR" i="1" dirty="0"/>
              <a:t>. O protesto tem por finalidade precípua comprovar o inadimplemento de obrigação originada em título ou em outro documento de dívida</a:t>
            </a:r>
            <a:r>
              <a:rPr lang="pt-BR" i="1" dirty="0" smtClean="0"/>
              <a:t>. 2</a:t>
            </a:r>
            <a:r>
              <a:rPr lang="pt-BR" i="1" dirty="0"/>
              <a:t>. É legítimo o protesto de cheque efetuado depois do prazo de apresentação previsto no art. 48, caput, da Lei n. 7.357/85, desde que não escoado o prazo prescricional relativo à ação cambial de execução</a:t>
            </a:r>
            <a:r>
              <a:rPr lang="pt-BR" i="1" dirty="0" smtClean="0"/>
              <a:t>. 3</a:t>
            </a:r>
            <a:r>
              <a:rPr lang="pt-BR" i="1" dirty="0"/>
              <a:t>. A exigência de realização do protesto antes de expirado o prazo de apresentação do cheque é dirigida apenas ao protesto obrigatório à propositura da execução do título, nos termos dos arts. 47 e 48 da Lei n. 7.357/85</a:t>
            </a:r>
            <a:r>
              <a:rPr lang="pt-BR" i="1" dirty="0" smtClean="0"/>
              <a:t>. 4</a:t>
            </a:r>
            <a:r>
              <a:rPr lang="pt-BR" i="1" dirty="0"/>
              <a:t>. Recurso especial provido.</a:t>
            </a:r>
          </a:p>
          <a:p>
            <a:pPr marL="82550" indent="0" algn="just" eaLnBrk="1" hangingPunct="1">
              <a:buNone/>
            </a:pPr>
            <a:r>
              <a:rPr lang="pt-BR" i="1" dirty="0"/>
              <a:t>(</a:t>
            </a:r>
            <a:r>
              <a:rPr lang="pt-BR" i="1" dirty="0" err="1"/>
              <a:t>REsp</a:t>
            </a:r>
            <a:r>
              <a:rPr lang="pt-BR" i="1" dirty="0"/>
              <a:t> 1297797/MG, Rel. Ministro JOÃO OTÁVIO DE NORONHA, TERCEIRA TURMA, julgado em 24/02/2015, </a:t>
            </a:r>
            <a:r>
              <a:rPr lang="pt-BR" i="1" dirty="0" err="1"/>
              <a:t>DJe</a:t>
            </a:r>
            <a:r>
              <a:rPr lang="pt-BR" i="1" dirty="0"/>
              <a:t> 27/02/2015)</a:t>
            </a:r>
          </a:p>
          <a:p>
            <a:pPr marL="82550" indent="0" algn="just" eaLnBrk="1" hangingPunct="1">
              <a:buNone/>
            </a:pPr>
            <a:endParaRPr lang="pt-BR" i="1" dirty="0" smtClean="0"/>
          </a:p>
        </p:txBody>
      </p:sp>
      <p:sp>
        <p:nvSpPr>
          <p:cNvPr id="192515"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41C26C7-4AF4-49B4-A8D5-F7623C6CCA68}" type="slidenum">
              <a:rPr lang="pt-BR" smtClean="0"/>
              <a:pPr/>
              <a:t>69</a:t>
            </a:fld>
            <a:endParaRPr lang="pt-BR" smtClean="0"/>
          </a:p>
        </p:txBody>
      </p:sp>
    </p:spTree>
    <p:extLst>
      <p:ext uri="{BB962C8B-B14F-4D97-AF65-F5344CB8AC3E}">
        <p14:creationId xmlns:p14="http://schemas.microsoft.com/office/powerpoint/2010/main" val="3827260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ço Reservado para Conteúdo 4"/>
          <p:cNvSpPr>
            <a:spLocks noGrp="1"/>
          </p:cNvSpPr>
          <p:nvPr>
            <p:ph sz="quarter" idx="1"/>
          </p:nvPr>
        </p:nvSpPr>
        <p:spPr>
          <a:xfrm>
            <a:off x="457200" y="836712"/>
            <a:ext cx="7467600" cy="5637113"/>
          </a:xfrm>
        </p:spPr>
        <p:txBody>
          <a:bodyPr/>
          <a:lstStyle/>
          <a:p>
            <a:pPr algn="just">
              <a:buFont typeface="Wingdings" pitchFamily="2" charset="2"/>
              <a:buChar char="v"/>
              <a:defRPr/>
            </a:pPr>
            <a:r>
              <a:rPr lang="pt-BR" b="1" i="1" dirty="0" smtClean="0"/>
              <a:t>Art. 34.</a:t>
            </a:r>
            <a:r>
              <a:rPr lang="pt-BR" i="1" dirty="0" smtClean="0"/>
              <a:t> A letra à vista é pagável à apresentação. Deve ser apresentada a pagamento dentro do prazo de 1 (um) ano, a contar da sua data. O sacador pode reduzir este prazo ou estipular um outro mais longo. Estes prazos podem ser encurtados pelos endossantes. </a:t>
            </a:r>
          </a:p>
          <a:p>
            <a:pPr algn="just">
              <a:buFont typeface="Wingdings" pitchFamily="2" charset="2"/>
              <a:buNone/>
              <a:defRPr/>
            </a:pPr>
            <a:r>
              <a:rPr lang="pt-BR" i="1" dirty="0" smtClean="0"/>
              <a:t>	O sacador pode estipular que uma letra pagável à vista não deverá ser apresentada a pagamento antes de uma certa data. Nesse caso, o prazo para a apresentação conta-se dessa data.</a:t>
            </a:r>
          </a:p>
          <a:p>
            <a:pPr marL="365125" indent="-282575" algn="just" eaLnBrk="1" hangingPunct="1">
              <a:defRPr/>
            </a:pPr>
            <a:endParaRPr lang="pt-BR" dirty="0" smtClean="0"/>
          </a:p>
        </p:txBody>
      </p:sp>
      <p:sp>
        <p:nvSpPr>
          <p:cNvPr id="163843"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2A28819-F6FF-49D6-B4EA-A5C18AF1820F}" type="slidenum">
              <a:rPr lang="pt-BR" smtClean="0"/>
              <a:pPr/>
              <a:t>7</a:t>
            </a:fld>
            <a:endParaRPr lang="pt-BR" smtClean="0"/>
          </a:p>
        </p:txBody>
      </p:sp>
    </p:spTree>
    <p:extLst>
      <p:ext uri="{BB962C8B-B14F-4D97-AF65-F5344CB8AC3E}">
        <p14:creationId xmlns:p14="http://schemas.microsoft.com/office/powerpoint/2010/main" val="28178053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Espaço Reservado para Conteúdo 4"/>
          <p:cNvSpPr>
            <a:spLocks noGrp="1"/>
          </p:cNvSpPr>
          <p:nvPr>
            <p:ph sz="quarter" idx="1"/>
          </p:nvPr>
        </p:nvSpPr>
        <p:spPr>
          <a:xfrm>
            <a:off x="457200" y="836613"/>
            <a:ext cx="7467600" cy="5637212"/>
          </a:xfrm>
        </p:spPr>
        <p:txBody>
          <a:bodyPr/>
          <a:lstStyle/>
          <a:p>
            <a:pPr marL="365125" indent="-282575" algn="just" eaLnBrk="1" hangingPunct="1"/>
            <a:r>
              <a:rPr lang="pt-BR" b="1" dirty="0" smtClean="0"/>
              <a:t>SUSTAÇÃO DO PROTESTO:</a:t>
            </a:r>
            <a:r>
              <a:rPr lang="pt-BR" dirty="0" smtClean="0"/>
              <a:t> medida judicial que impede a lavratura do protesto (art. 17, Lei n. 9.492/97).</a:t>
            </a:r>
          </a:p>
          <a:p>
            <a:pPr marL="365125" indent="-282575" algn="just" eaLnBrk="1" hangingPunct="1"/>
            <a:endParaRPr lang="pt-BR" dirty="0" smtClean="0"/>
          </a:p>
          <a:p>
            <a:pPr marL="731838" lvl="1" indent="-282575" algn="just" eaLnBrk="1" hangingPunct="1"/>
            <a:r>
              <a:rPr lang="pt-BR" sz="2400" dirty="0" smtClean="0"/>
              <a:t>Só pode ser realizada enquanto NÃO LAVRADO o protesto. </a:t>
            </a:r>
          </a:p>
          <a:p>
            <a:pPr marL="731838" lvl="1" indent="-282575" algn="just" eaLnBrk="1" hangingPunct="1"/>
            <a:r>
              <a:rPr lang="pt-BR" sz="2400" dirty="0" smtClean="0"/>
              <a:t>Depois de lavrado o protesto, pode-se sustar os efeitos do protesto.</a:t>
            </a:r>
          </a:p>
          <a:p>
            <a:pPr marL="731838" lvl="1" indent="-282575" algn="just" eaLnBrk="1" hangingPunct="1"/>
            <a:r>
              <a:rPr lang="pt-BR" sz="2400" dirty="0" smtClean="0"/>
              <a:t>Tutela de urgência (art. 300, NCPC) pode ser concedida liminarmente ou após justificação prévia quando houver evidência da probabilidade do direito e o perigo de dano ou risco ao resultado do processo.</a:t>
            </a:r>
          </a:p>
        </p:txBody>
      </p:sp>
      <p:sp>
        <p:nvSpPr>
          <p:cNvPr id="19353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2651397-6D10-428B-815A-7D5555ACE57C}" type="slidenum">
              <a:rPr lang="pt-BR" smtClean="0"/>
              <a:pPr/>
              <a:t>70</a:t>
            </a:fld>
            <a:endParaRPr lang="pt-BR" smtClean="0"/>
          </a:p>
        </p:txBody>
      </p:sp>
    </p:spTree>
    <p:extLst>
      <p:ext uri="{BB962C8B-B14F-4D97-AF65-F5344CB8AC3E}">
        <p14:creationId xmlns:p14="http://schemas.microsoft.com/office/powerpoint/2010/main" val="40408312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Espaço Reservado para Conteúdo 4"/>
          <p:cNvSpPr>
            <a:spLocks noGrp="1"/>
          </p:cNvSpPr>
          <p:nvPr>
            <p:ph sz="quarter" idx="1"/>
          </p:nvPr>
        </p:nvSpPr>
        <p:spPr>
          <a:xfrm>
            <a:off x="457200" y="836613"/>
            <a:ext cx="7467600" cy="5637212"/>
          </a:xfrm>
        </p:spPr>
        <p:txBody>
          <a:bodyPr>
            <a:normAutofit fontScale="85000" lnSpcReduction="10000"/>
          </a:bodyPr>
          <a:lstStyle/>
          <a:p>
            <a:pPr algn="just">
              <a:buFont typeface="Wingdings" pitchFamily="2" charset="2"/>
              <a:buChar char="v"/>
            </a:pPr>
            <a:r>
              <a:rPr lang="pt-BR" b="1" i="1" dirty="0" smtClean="0"/>
              <a:t>Art. 17.</a:t>
            </a:r>
            <a:r>
              <a:rPr lang="pt-BR" i="1" dirty="0" smtClean="0"/>
              <a:t> Permanecerão no Tabelionato, à disposição do Juízo respectivo, os títulos ou documentos de dívida cujo protesto for judicialmente sustado.</a:t>
            </a:r>
          </a:p>
          <a:p>
            <a:pPr algn="just">
              <a:buNone/>
            </a:pPr>
            <a:r>
              <a:rPr lang="pt-BR" i="1" dirty="0" smtClean="0"/>
              <a:t>	§ 1º O título do documento de dívida cujo protesto tiver sido sustado judicialmente só poderá ser pago, protestado ou retirado com autorização judicial.</a:t>
            </a:r>
          </a:p>
          <a:p>
            <a:pPr algn="just">
              <a:buNone/>
            </a:pPr>
            <a:r>
              <a:rPr lang="pt-BR" i="1" dirty="0" smtClean="0"/>
              <a:t>	§ 2º Revogada a ordem de sustação, não há necessidade de se proceder a nova intimação do devedor, sendo a lavratura e o registro do protesto efetivados até o primeiro dia útil subsequente ao do recebimento da revogação, salvo se a materialização do ato depender de consulta a ser formulada ao apresentante, caso em que o mesmo prazo será contado da data da resposta dada.</a:t>
            </a:r>
          </a:p>
          <a:p>
            <a:pPr algn="just">
              <a:buNone/>
            </a:pPr>
            <a:r>
              <a:rPr lang="pt-BR" i="1" dirty="0" smtClean="0"/>
              <a:t>	§ 3º Tornada definitiva a ordem de sustação, o título ou o documento de dívida será encaminhado ao Juízo respectivo, quando não constar determinação expressa a qual das partes o mesmo deverá ser entregue, ou se decorridos trinta dias sem que a parte autorizada tenha comparecido no Tabelionato para retirá-lo.</a:t>
            </a:r>
          </a:p>
          <a:p>
            <a:pPr marL="365125" indent="-282575" algn="just" eaLnBrk="1" hangingPunct="1">
              <a:buNone/>
            </a:pPr>
            <a:endParaRPr lang="pt-BR" i="1" dirty="0" smtClean="0"/>
          </a:p>
        </p:txBody>
      </p:sp>
      <p:sp>
        <p:nvSpPr>
          <p:cNvPr id="193539"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2651397-6D10-428B-815A-7D5555ACE57C}" type="slidenum">
              <a:rPr lang="pt-BR" smtClean="0"/>
              <a:pPr/>
              <a:t>71</a:t>
            </a:fld>
            <a:endParaRPr lang="pt-BR" smtClean="0"/>
          </a:p>
        </p:txBody>
      </p:sp>
    </p:spTree>
    <p:extLst>
      <p:ext uri="{BB962C8B-B14F-4D97-AF65-F5344CB8AC3E}">
        <p14:creationId xmlns:p14="http://schemas.microsoft.com/office/powerpoint/2010/main" val="6196709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Espaço Reservado para Conteúdo 4"/>
          <p:cNvSpPr>
            <a:spLocks noGrp="1"/>
          </p:cNvSpPr>
          <p:nvPr>
            <p:ph sz="quarter" idx="1"/>
          </p:nvPr>
        </p:nvSpPr>
        <p:spPr>
          <a:xfrm>
            <a:off x="457200" y="836613"/>
            <a:ext cx="7467600" cy="5637212"/>
          </a:xfrm>
        </p:spPr>
        <p:txBody>
          <a:bodyPr/>
          <a:lstStyle/>
          <a:p>
            <a:pPr marL="365125" indent="-282575" algn="just" eaLnBrk="1" hangingPunct="1"/>
            <a:r>
              <a:rPr lang="pt-BR" b="1" dirty="0" smtClean="0"/>
              <a:t>CANCELAMENTO DO PROTESTO: </a:t>
            </a:r>
          </a:p>
          <a:p>
            <a:pPr marL="365125" indent="-282575" algn="just" eaLnBrk="1" hangingPunct="1"/>
            <a:endParaRPr lang="pt-BR" b="1" dirty="0" smtClean="0"/>
          </a:p>
          <a:p>
            <a:pPr marL="731838" lvl="1" indent="-282575" algn="just" eaLnBrk="1" hangingPunct="1"/>
            <a:r>
              <a:rPr lang="pt-BR" sz="2400" dirty="0" smtClean="0"/>
              <a:t>Para retirar o registro do protesto, deve ser feito o seu cancelamento (art. 26).</a:t>
            </a:r>
          </a:p>
          <a:p>
            <a:pPr marL="731838" lvl="1" indent="-282575" algn="just" eaLnBrk="1" hangingPunct="1"/>
            <a:endParaRPr lang="pt-BR" sz="2400" dirty="0" smtClean="0"/>
          </a:p>
          <a:p>
            <a:pPr marL="731838" lvl="1" indent="-282575" algn="just" eaLnBrk="1" hangingPunct="1"/>
            <a:r>
              <a:rPr lang="pt-BR" sz="2400" dirty="0" smtClean="0"/>
              <a:t>Pode ocorrer se não existir mais o fato provado pelo protesto: pagamento do título. </a:t>
            </a:r>
          </a:p>
          <a:p>
            <a:pPr marL="731838" lvl="1" indent="-282575" algn="just" eaLnBrk="1" hangingPunct="1"/>
            <a:endParaRPr lang="pt-BR" sz="2400" dirty="0" smtClean="0"/>
          </a:p>
          <a:p>
            <a:pPr marL="731838" lvl="1" indent="-282575" algn="just" eaLnBrk="1" hangingPunct="1"/>
            <a:r>
              <a:rPr lang="pt-BR" sz="2400" dirty="0" smtClean="0"/>
              <a:t>Deve ser apresentado no cartório a prova do pagamento: apresentação do título. Excepcionalmente se admite declaração firmada pelo credor (firma reconhecida) – carta de anuência.</a:t>
            </a:r>
          </a:p>
        </p:txBody>
      </p:sp>
      <p:sp>
        <p:nvSpPr>
          <p:cNvPr id="194563"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09EAB1B-DE7F-4E7E-A452-DACE07200C80}" type="slidenum">
              <a:rPr lang="pt-BR" smtClean="0"/>
              <a:pPr/>
              <a:t>72</a:t>
            </a:fld>
            <a:endParaRPr lang="pt-BR" smtClean="0"/>
          </a:p>
        </p:txBody>
      </p:sp>
    </p:spTree>
    <p:extLst>
      <p:ext uri="{BB962C8B-B14F-4D97-AF65-F5344CB8AC3E}">
        <p14:creationId xmlns:p14="http://schemas.microsoft.com/office/powerpoint/2010/main" val="571817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836613"/>
            <a:ext cx="7467600" cy="5637212"/>
          </a:xfrm>
        </p:spPr>
        <p:txBody>
          <a:bodyPr>
            <a:normAutofit fontScale="85000" lnSpcReduction="10000"/>
          </a:bodyPr>
          <a:lstStyle/>
          <a:p>
            <a:pPr algn="just">
              <a:buFont typeface="Wingdings" pitchFamily="2" charset="2"/>
              <a:buChar char="v"/>
            </a:pPr>
            <a:r>
              <a:rPr lang="pt-BR" b="1" i="1" dirty="0" smtClean="0"/>
              <a:t>Art. 26. </a:t>
            </a:r>
            <a:r>
              <a:rPr lang="pt-BR" i="1" dirty="0" smtClean="0"/>
              <a:t>O cancelamento do registro do protesto será solicitado diretamente no Tabelionato de Protesto de Títulos, por qualquer interessado, mediante apresentação do documento protestado, cuja cópia ficará arquivada.</a:t>
            </a:r>
          </a:p>
          <a:p>
            <a:pPr algn="just">
              <a:buNone/>
            </a:pPr>
            <a:r>
              <a:rPr lang="pt-BR" i="1" dirty="0" smtClean="0"/>
              <a:t>	§ 1º Na impossibilidade de apresentação do original do título ou documento de dívida protestado, será exigida a declaração de anuência, com identificação e firma reconhecida, daquele que figurou no registro de protesto como credor, originário ou por endosso translativo.</a:t>
            </a:r>
          </a:p>
          <a:p>
            <a:pPr algn="just">
              <a:buNone/>
            </a:pPr>
            <a:r>
              <a:rPr lang="pt-BR" i="1" dirty="0" smtClean="0"/>
              <a:t>	§ 2º Na hipótese de protesto em que tenha figurado apresentante por endosso-mandato, será suficiente a declaração de anuência passada pelo credor endossante.</a:t>
            </a:r>
          </a:p>
          <a:p>
            <a:pPr algn="just">
              <a:buNone/>
            </a:pPr>
            <a:r>
              <a:rPr lang="pt-BR" i="1" dirty="0" smtClean="0"/>
              <a:t>	§ 3º O cancelamento do registro do protesto, se fundado em outro motivo que não no pagamento do título ou documento de dívida, será efetivado por determinação judicial, pagos os emolumentos devidos ao Tabelião.</a:t>
            </a:r>
          </a:p>
          <a:p>
            <a:pPr marL="365125" indent="-282575" algn="just" eaLnBrk="1" hangingPunct="1">
              <a:buNone/>
            </a:pPr>
            <a:endParaRPr lang="pt-BR" i="1"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73</a:t>
            </a:fld>
            <a:endParaRPr lang="pt-BR" smtClean="0"/>
          </a:p>
        </p:txBody>
      </p:sp>
    </p:spTree>
    <p:extLst>
      <p:ext uri="{BB962C8B-B14F-4D97-AF65-F5344CB8AC3E}">
        <p14:creationId xmlns:p14="http://schemas.microsoft.com/office/powerpoint/2010/main" val="382429074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836613"/>
            <a:ext cx="7467600" cy="5637212"/>
          </a:xfrm>
        </p:spPr>
        <p:txBody>
          <a:bodyPr>
            <a:normAutofit lnSpcReduction="10000"/>
          </a:bodyPr>
          <a:lstStyle/>
          <a:p>
            <a:pPr algn="just">
              <a:buNone/>
            </a:pPr>
            <a:r>
              <a:rPr lang="pt-BR" i="1" dirty="0" smtClean="0"/>
              <a:t>	§ 4º Quando a extinção da obrigação decorrer de processo judicial, o cancelamento do registro do protesto poderá ser solicitado com a apresentação da certidão expedida pelo Juízo processante, com menção do trânsito em julgado, que substituirá o título ou o documento de dívida protestado.</a:t>
            </a:r>
          </a:p>
          <a:p>
            <a:pPr algn="just">
              <a:buNone/>
            </a:pPr>
            <a:r>
              <a:rPr lang="pt-BR" i="1" dirty="0" smtClean="0"/>
              <a:t>	§ 5º O cancelamento do registro do protesto será feito pelo Tabelião titular, por seus Substitutos ou por Escrevente autorizado.</a:t>
            </a:r>
          </a:p>
          <a:p>
            <a:pPr algn="just">
              <a:buNone/>
            </a:pPr>
            <a:r>
              <a:rPr lang="pt-BR" i="1" dirty="0" smtClean="0"/>
              <a:t>	§ 6º Quando o protesto lavrado for registrado sob forma de microfilme ou gravação eletrônica, o termo do cancelamento será lançado em documento apartado, que será arquivado juntamente com os documentos que instruíram o pedido, e anotado no índice respectivo</a:t>
            </a:r>
          </a:p>
          <a:p>
            <a:pPr marL="365125" indent="-282575" algn="just" eaLnBrk="1" hangingPunct="1">
              <a:buNone/>
            </a:pPr>
            <a:endParaRPr lang="pt-BR" i="1"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74</a:t>
            </a:fld>
            <a:endParaRPr lang="pt-BR" smtClean="0"/>
          </a:p>
        </p:txBody>
      </p:sp>
    </p:spTree>
    <p:extLst>
      <p:ext uri="{BB962C8B-B14F-4D97-AF65-F5344CB8AC3E}">
        <p14:creationId xmlns:p14="http://schemas.microsoft.com/office/powerpoint/2010/main" val="18006298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548680"/>
            <a:ext cx="7467600" cy="5925145"/>
          </a:xfrm>
        </p:spPr>
        <p:txBody>
          <a:bodyPr>
            <a:noAutofit/>
          </a:bodyPr>
          <a:lstStyle/>
          <a:p>
            <a:pPr marL="731838" lvl="1" indent="-282575" algn="just" eaLnBrk="1" hangingPunct="1"/>
            <a:r>
              <a:rPr lang="pt-BR" sz="2400" dirty="0" smtClean="0"/>
              <a:t>Pode ser requerida por qualquer pessoa. O STJ entende que a iniciativa é do DEVEDOR.</a:t>
            </a:r>
          </a:p>
          <a:p>
            <a:pPr marL="731838" lvl="1" indent="-282575" algn="just" eaLnBrk="1" hangingPunct="1"/>
            <a:endParaRPr lang="pt-BR" sz="2400" dirty="0" smtClean="0"/>
          </a:p>
          <a:p>
            <a:pPr marL="731838" lvl="1" indent="-282575" algn="just" eaLnBrk="1" hangingPunct="1"/>
            <a:r>
              <a:rPr lang="pt-BR" sz="2400" dirty="0" smtClean="0"/>
              <a:t>Cancelamento por outros motivos que não o pagamento -  ORDEM JUDICIAL (arts. 26, §4º e 34).</a:t>
            </a:r>
          </a:p>
          <a:p>
            <a:pPr marL="731838" lvl="1" indent="-282575" algn="just" eaLnBrk="1" hangingPunct="1"/>
            <a:endParaRPr lang="pt-BR" sz="2400" dirty="0" smtClean="0"/>
          </a:p>
          <a:p>
            <a:pPr marL="731838" lvl="1" indent="-282575" algn="just" eaLnBrk="1" hangingPunct="1"/>
            <a:r>
              <a:rPr lang="pt-BR" sz="2400" dirty="0" smtClean="0"/>
              <a:t>Não há prazo fixado em lei para o cancelamento do protesto: o decurso de prazo não cancela o protesto (cadastro de inadimplentes 5 anos ou até a prescrição da cobrança da obrigação).</a:t>
            </a:r>
          </a:p>
          <a:p>
            <a:pPr marL="731838" lvl="1" indent="-282575" algn="just" eaLnBrk="1" hangingPunct="1"/>
            <a:endParaRPr lang="pt-BR" sz="2400" dirty="0" smtClean="0"/>
          </a:p>
          <a:p>
            <a:pPr marL="731838" lvl="1" indent="-282575" algn="just" eaLnBrk="1" hangingPunct="1">
              <a:buNone/>
            </a:pPr>
            <a:r>
              <a:rPr lang="pt-BR" sz="2400" i="1" dirty="0" smtClean="0"/>
              <a:t/>
            </a:r>
            <a:br>
              <a:rPr lang="pt-BR" sz="2400" i="1" dirty="0" smtClean="0"/>
            </a:br>
            <a:endParaRPr lang="pt-BR" sz="2400" i="1"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75</a:t>
            </a:fld>
            <a:endParaRPr lang="pt-BR" smtClean="0"/>
          </a:p>
        </p:txBody>
      </p:sp>
    </p:spTree>
    <p:extLst>
      <p:ext uri="{BB962C8B-B14F-4D97-AF65-F5344CB8AC3E}">
        <p14:creationId xmlns:p14="http://schemas.microsoft.com/office/powerpoint/2010/main" val="37903688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548680"/>
            <a:ext cx="7467600" cy="5925145"/>
          </a:xfrm>
        </p:spPr>
        <p:txBody>
          <a:bodyPr>
            <a:normAutofit/>
          </a:bodyPr>
          <a:lstStyle/>
          <a:p>
            <a:pPr marL="731838" lvl="1" indent="-282575" algn="just" eaLnBrk="1" hangingPunct="1"/>
            <a:endParaRPr lang="pt-BR" sz="2400" dirty="0" smtClean="0"/>
          </a:p>
          <a:p>
            <a:pPr marL="731838" lvl="1" indent="-282575" algn="just" eaLnBrk="1" hangingPunct="1"/>
            <a:r>
              <a:rPr lang="pt-BR" sz="2400" dirty="0" smtClean="0"/>
              <a:t>O Artigo 206, § 3º, VIII, CC, estipula que prescreve em 3 anos:</a:t>
            </a:r>
          </a:p>
          <a:p>
            <a:pPr marL="731838" lvl="1" indent="-282575" algn="just" eaLnBrk="1" hangingPunct="1">
              <a:buNone/>
            </a:pPr>
            <a:r>
              <a:rPr lang="pt-BR" sz="2400" dirty="0" smtClean="0"/>
              <a:t> </a:t>
            </a:r>
            <a:br>
              <a:rPr lang="pt-BR" sz="2400" dirty="0" smtClean="0"/>
            </a:br>
            <a:r>
              <a:rPr lang="pt-BR" sz="2400" dirty="0" smtClean="0"/>
              <a:t/>
            </a:r>
            <a:br>
              <a:rPr lang="pt-BR" sz="2400" dirty="0" smtClean="0"/>
            </a:br>
            <a:r>
              <a:rPr lang="pt-BR" sz="2400" i="1" dirty="0" smtClean="0"/>
              <a:t>VIII - a pretensão para haver o pagamento de título de crédito, a contar do vencimento, ressalvadas as disposições de lei especial;</a:t>
            </a:r>
          </a:p>
          <a:p>
            <a:pPr marL="731838" lvl="1" indent="-282575" algn="just" eaLnBrk="1" hangingPunct="1">
              <a:buNone/>
            </a:pPr>
            <a:r>
              <a:rPr lang="pt-BR" sz="2400" i="1" dirty="0" smtClean="0"/>
              <a:t/>
            </a:r>
            <a:br>
              <a:rPr lang="pt-BR" sz="2400" i="1" dirty="0" smtClean="0"/>
            </a:br>
            <a:endParaRPr lang="pt-BR" sz="2400" i="1"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76</a:t>
            </a:fld>
            <a:endParaRPr lang="pt-BR" smtClean="0"/>
          </a:p>
        </p:txBody>
      </p:sp>
    </p:spTree>
    <p:extLst>
      <p:ext uri="{BB962C8B-B14F-4D97-AF65-F5344CB8AC3E}">
        <p14:creationId xmlns:p14="http://schemas.microsoft.com/office/powerpoint/2010/main" val="22330481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836613"/>
            <a:ext cx="7467600" cy="5637212"/>
          </a:xfrm>
        </p:spPr>
        <p:txBody>
          <a:bodyPr>
            <a:noAutofit/>
          </a:bodyPr>
          <a:lstStyle/>
          <a:p>
            <a:pPr marL="731838" lvl="1" indent="-282575" algn="just" eaLnBrk="1" hangingPunct="1"/>
            <a:r>
              <a:rPr lang="pt-BR" sz="2400" dirty="0" smtClean="0"/>
              <a:t>A Justiça tem entendido que PRESCRITO o título o mesmo NÃO poderá ser protestado. </a:t>
            </a:r>
            <a:r>
              <a:rPr lang="pt-BR" sz="2400" dirty="0" smtClean="0"/>
              <a:t>Havendo </a:t>
            </a:r>
            <a:r>
              <a:rPr lang="pt-BR" sz="2400" dirty="0" smtClean="0"/>
              <a:t>o protesto após o prazo de prescrição, o consumidor tem todo o direito de exigir na justiça a sua imediata SUSTAÇÃO. </a:t>
            </a:r>
          </a:p>
          <a:p>
            <a:pPr marL="731838" lvl="1" indent="-282575" algn="just" eaLnBrk="1" hangingPunct="1"/>
            <a:endParaRPr lang="pt-BR" sz="2400" i="1" dirty="0" smtClean="0"/>
          </a:p>
          <a:p>
            <a:pPr marL="731838" lvl="1" indent="-282575" algn="just" eaLnBrk="1" hangingPunct="1"/>
            <a:r>
              <a:rPr lang="pt-BR" sz="2400" dirty="0" smtClean="0"/>
              <a:t>No caso do </a:t>
            </a:r>
            <a:r>
              <a:rPr lang="pt-BR" sz="2400" dirty="0" smtClean="0"/>
              <a:t>cheque </a:t>
            </a:r>
            <a:r>
              <a:rPr lang="pt-BR" sz="2400" dirty="0" smtClean="0"/>
              <a:t>(Lei nº 7.357/85) o prazo de prescrição </a:t>
            </a:r>
            <a:r>
              <a:rPr lang="pt-BR" sz="2400" dirty="0" smtClean="0"/>
              <a:t>é de </a:t>
            </a:r>
            <a:r>
              <a:rPr lang="pt-BR" sz="2400" dirty="0" smtClean="0"/>
              <a:t>6 meses e o prazo legal para o protesto é de 30 (trinta dias) quando emitido no lugar onde deverá ocorrer o pagamento e, de 60 (sessenta) dias, quando emitido em outro lugar do País ou no exterior e o protesto deve ser feito no lugar de pagamento ou do domicílio do emitente. </a:t>
            </a:r>
          </a:p>
          <a:p>
            <a:pPr marL="731838" lvl="1" indent="-282575" algn="just" eaLnBrk="1" hangingPunct="1"/>
            <a:endParaRPr lang="pt-BR" sz="2400" i="1"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77</a:t>
            </a:fld>
            <a:endParaRPr lang="pt-BR" smtClean="0"/>
          </a:p>
        </p:txBody>
      </p:sp>
    </p:spTree>
    <p:extLst>
      <p:ext uri="{BB962C8B-B14F-4D97-AF65-F5344CB8AC3E}">
        <p14:creationId xmlns:p14="http://schemas.microsoft.com/office/powerpoint/2010/main" val="80788382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836613"/>
            <a:ext cx="7467600" cy="5637212"/>
          </a:xfrm>
        </p:spPr>
        <p:txBody>
          <a:bodyPr>
            <a:normAutofit/>
          </a:bodyPr>
          <a:lstStyle/>
          <a:p>
            <a:pPr marL="731838" lvl="1" indent="-282575" algn="just" eaLnBrk="1" hangingPunct="1"/>
            <a:r>
              <a:rPr lang="pt-BR" sz="2400" dirty="0" smtClean="0"/>
              <a:t>Protesto após o prazo de prescrição: é ilegal e o consumidor tem o direito de buscar na justiça o pedido da imediata sustação do mesmo.</a:t>
            </a:r>
          </a:p>
          <a:p>
            <a:pPr marL="731838" lvl="1" indent="-282575" algn="just" eaLnBrk="1" hangingPunct="1"/>
            <a:endParaRPr lang="pt-BR" sz="2400" dirty="0" smtClean="0"/>
          </a:p>
          <a:p>
            <a:pPr marL="731838" lvl="1" indent="-282575" algn="just" eaLnBrk="1" hangingPunct="1"/>
            <a:r>
              <a:rPr lang="pt-BR" sz="2400" dirty="0" smtClean="0"/>
              <a:t>Embora os prazos de prescrição sejam inferiores a 5 anos, para efeitos de SPC e SERASA continua valendo o prazo de 5 anos a contar da data de vencimento da dívida.</a:t>
            </a:r>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78</a:t>
            </a:fld>
            <a:endParaRPr lang="pt-BR" smtClean="0"/>
          </a:p>
        </p:txBody>
      </p:sp>
    </p:spTree>
    <p:extLst>
      <p:ext uri="{BB962C8B-B14F-4D97-AF65-F5344CB8AC3E}">
        <p14:creationId xmlns:p14="http://schemas.microsoft.com/office/powerpoint/2010/main" val="15240686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67544" y="476672"/>
            <a:ext cx="7776864" cy="6264695"/>
          </a:xfrm>
        </p:spPr>
        <p:txBody>
          <a:bodyPr>
            <a:normAutofit lnSpcReduction="10000"/>
          </a:bodyPr>
          <a:lstStyle/>
          <a:p>
            <a:pPr marL="365125" indent="-282575" algn="just" eaLnBrk="1" hangingPunct="1"/>
            <a:r>
              <a:rPr lang="pt-BR" dirty="0" smtClean="0"/>
              <a:t>INFORMATIVO </a:t>
            </a:r>
            <a:r>
              <a:rPr lang="pt-BR" dirty="0"/>
              <a:t>562 STJ - IMPORTANTE - DECISÃO SOBRE CANCELAMENTO PROTESTO PELA PRESCRIÇÃO TÍTULO CAMBIAL. INFORMATIVO 562 STJ</a:t>
            </a:r>
            <a:r>
              <a:rPr lang="pt-BR" dirty="0" smtClean="0"/>
              <a:t>: DIREITO </a:t>
            </a:r>
            <a:r>
              <a:rPr lang="pt-BR" dirty="0"/>
              <a:t>EMPRESARIAL. NÃO CANCELAMENTO DO PROTESTO PELA PRESCRIÇÃO DO TÍTULO CAMBIAL</a:t>
            </a:r>
            <a:r>
              <a:rPr lang="pt-BR" dirty="0" smtClean="0"/>
              <a:t>. A </a:t>
            </a:r>
            <a:r>
              <a:rPr lang="pt-BR" dirty="0"/>
              <a:t>prescrição da pretensão executória de título cambial não enseja o cancelamento automático de anterior protesto regularmente lavrado e registrado. Da leitura do art. 26 da Lei 9.492/1997, vê-se que o cancelamento do protesto advém, normalmente, do pagamento do título. Por qualquer outra razão, somente poderá o devedor obter o cancelamento mediante decisão judicial favorável, caso o juiz, examinando as razões apresentadas, considere relevantes as circunstâncias do caso concreto. </a:t>
            </a:r>
            <a:endParaRPr lang="pt-BR"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79</a:t>
            </a:fld>
            <a:endParaRPr lang="pt-BR" smtClean="0"/>
          </a:p>
        </p:txBody>
      </p:sp>
    </p:spTree>
    <p:extLst>
      <p:ext uri="{BB962C8B-B14F-4D97-AF65-F5344CB8AC3E}">
        <p14:creationId xmlns:p14="http://schemas.microsoft.com/office/powerpoint/2010/main" val="215878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ço Reservado para Conteúdo 4"/>
          <p:cNvSpPr>
            <a:spLocks noGrp="1"/>
          </p:cNvSpPr>
          <p:nvPr>
            <p:ph sz="quarter" idx="1"/>
          </p:nvPr>
        </p:nvSpPr>
        <p:spPr>
          <a:xfrm>
            <a:off x="457200" y="980728"/>
            <a:ext cx="7467600" cy="5493097"/>
          </a:xfrm>
        </p:spPr>
        <p:txBody>
          <a:bodyPr>
            <a:normAutofit fontScale="92500" lnSpcReduction="20000"/>
          </a:bodyPr>
          <a:lstStyle/>
          <a:p>
            <a:pPr algn="just">
              <a:buFont typeface="Wingdings" pitchFamily="2" charset="2"/>
              <a:buChar char="v"/>
              <a:defRPr/>
            </a:pPr>
            <a:r>
              <a:rPr lang="pt-BR" b="1" i="1" dirty="0" smtClean="0"/>
              <a:t>Art. 36.</a:t>
            </a:r>
            <a:r>
              <a:rPr lang="pt-BR" i="1" dirty="0" smtClean="0"/>
              <a:t> O vencimento de uma letra sacada a 1 (um) ou mais meses de data ou de vista será na data correspondente do mês em que o pagamento se deve efetuar. Na falta de data correspondente, o vencimento será no último dia desse mês. </a:t>
            </a:r>
          </a:p>
          <a:p>
            <a:pPr algn="just">
              <a:buFont typeface="Wingdings" pitchFamily="2" charset="2"/>
              <a:buNone/>
              <a:defRPr/>
            </a:pPr>
            <a:r>
              <a:rPr lang="pt-BR" i="1" dirty="0" smtClean="0"/>
              <a:t>	Quando a letra é sacada a 1 (um) ou mais meses e meio de data ou de vista, contam-se primeiro os meses inteiros. </a:t>
            </a:r>
          </a:p>
          <a:p>
            <a:pPr algn="just">
              <a:buFont typeface="Wingdings" pitchFamily="2" charset="2"/>
              <a:buNone/>
              <a:defRPr/>
            </a:pPr>
            <a:r>
              <a:rPr lang="pt-BR" i="1" dirty="0" smtClean="0"/>
              <a:t>	Se o vencimento for fixado para o princípio, meado ou fim do mês, entende-se que a letra será vencível no primeiro, no dia 15 (quinze), ou no último dia desse mês. </a:t>
            </a:r>
          </a:p>
          <a:p>
            <a:pPr algn="just">
              <a:buFont typeface="Wingdings" pitchFamily="2" charset="2"/>
              <a:buNone/>
              <a:defRPr/>
            </a:pPr>
            <a:r>
              <a:rPr lang="pt-BR" i="1" dirty="0" smtClean="0"/>
              <a:t>	As expressões "oito dias" ou "quinze dias" entendem-se não como 1 (uma) ou 2 (duas) semanas, mas como um prazo de 8 (oito) ou 15 (quinze) dias efetivos. </a:t>
            </a:r>
          </a:p>
          <a:p>
            <a:pPr algn="just">
              <a:buFont typeface="Wingdings" pitchFamily="2" charset="2"/>
              <a:buNone/>
              <a:defRPr/>
            </a:pPr>
            <a:r>
              <a:rPr lang="pt-BR" i="1" dirty="0" smtClean="0"/>
              <a:t>	A expressão "meio mês" indica um prazo de 15 (quinze) dias. </a:t>
            </a:r>
          </a:p>
          <a:p>
            <a:pPr algn="just">
              <a:buFont typeface="Wingdings" pitchFamily="2" charset="2"/>
              <a:buChar char="v"/>
              <a:defRPr/>
            </a:pPr>
            <a:endParaRPr lang="pt-BR" dirty="0" smtClean="0"/>
          </a:p>
        </p:txBody>
      </p:sp>
      <p:sp>
        <p:nvSpPr>
          <p:cNvPr id="16486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6F4DA04-C1FD-426F-98C7-4B3035BD36D0}" type="slidenum">
              <a:rPr lang="pt-BR" smtClean="0"/>
              <a:pPr/>
              <a:t>8</a:t>
            </a:fld>
            <a:endParaRPr lang="pt-BR" smtClean="0"/>
          </a:p>
        </p:txBody>
      </p:sp>
    </p:spTree>
    <p:extLst>
      <p:ext uri="{BB962C8B-B14F-4D97-AF65-F5344CB8AC3E}">
        <p14:creationId xmlns:p14="http://schemas.microsoft.com/office/powerpoint/2010/main" val="155574787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395536" y="476672"/>
            <a:ext cx="7848872" cy="6264695"/>
          </a:xfrm>
        </p:spPr>
        <p:txBody>
          <a:bodyPr>
            <a:normAutofit lnSpcReduction="10000"/>
          </a:bodyPr>
          <a:lstStyle/>
          <a:p>
            <a:pPr marL="365125" indent="-282575" algn="just" eaLnBrk="1" hangingPunct="1"/>
            <a:r>
              <a:rPr lang="pt-BR" sz="2000" dirty="0" smtClean="0"/>
              <a:t>Nada </a:t>
            </a:r>
            <a:r>
              <a:rPr lang="pt-BR" sz="2000" dirty="0"/>
              <a:t>na lei permite inferir que o cancelamento do protesto possa ser exigido por fato objetivo outro que não o pagamento. Assim, a prescrição do título, objetivamente considerada, não tem como consequência automática o cancelamento do protesto. Note-se que, de acordo com o art. 1º da Lei 9.492/1997, o “Protesto é o ato formal e solene pelo qual se prova a inadimplência e o descumprimento de obrigação originada em títulos e outros documentos de dívida”. Portanto, o protesto não se prende imediatamente à exequibilidade do título ou de outro documento de dívida, mas sim à inadimplência e ao descumprimento da obrigação representada nestes papéis. Ora, a inadimplência e o descumprimento não desaparecem com a mera prescrição do título executivo não quitado. Ao contrário, permanecem, em princípio. Então, não pode ser o protesto cancelado simplesmente em função da inaptidão do título prescrito para ser objeto de ação de execução. Precedentes citados: </a:t>
            </a:r>
            <a:r>
              <a:rPr lang="pt-BR" sz="2000" dirty="0" err="1"/>
              <a:t>REsp</a:t>
            </a:r>
            <a:r>
              <a:rPr lang="pt-BR" sz="2000" dirty="0"/>
              <a:t> 671.486-PE, Terceira Turma, DJ de 25/4/2005; e </a:t>
            </a:r>
            <a:r>
              <a:rPr lang="pt-BR" sz="2000" dirty="0" err="1"/>
              <a:t>REsp</a:t>
            </a:r>
            <a:r>
              <a:rPr lang="pt-BR" sz="2000" dirty="0"/>
              <a:t> 369.470-SP, Terceira Turma, </a:t>
            </a:r>
            <a:r>
              <a:rPr lang="pt-BR" sz="2000" dirty="0" err="1"/>
              <a:t>DJe</a:t>
            </a:r>
            <a:r>
              <a:rPr lang="pt-BR" sz="2000" dirty="0"/>
              <a:t> 23/11/2009. </a:t>
            </a:r>
            <a:r>
              <a:rPr lang="pt-BR" sz="2000" dirty="0" err="1"/>
              <a:t>REsp</a:t>
            </a:r>
            <a:r>
              <a:rPr lang="pt-BR" sz="2000" dirty="0"/>
              <a:t> 813.381-SP, Rel. Min. Raul Araújo, julgado em 20/11/2014, </a:t>
            </a:r>
            <a:r>
              <a:rPr lang="pt-BR" sz="2000" dirty="0" err="1"/>
              <a:t>DJe</a:t>
            </a:r>
            <a:r>
              <a:rPr lang="pt-BR" sz="2000" dirty="0"/>
              <a:t> 20/5/2015.</a:t>
            </a:r>
            <a:endParaRPr lang="pt-BR" sz="2000" dirty="0" smtClean="0"/>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80</a:t>
            </a:fld>
            <a:endParaRPr lang="pt-BR" smtClean="0"/>
          </a:p>
        </p:txBody>
      </p:sp>
    </p:spTree>
    <p:extLst>
      <p:ext uri="{BB962C8B-B14F-4D97-AF65-F5344CB8AC3E}">
        <p14:creationId xmlns:p14="http://schemas.microsoft.com/office/powerpoint/2010/main" val="21072638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Conteúdo 4"/>
          <p:cNvSpPr>
            <a:spLocks noGrp="1"/>
          </p:cNvSpPr>
          <p:nvPr>
            <p:ph sz="quarter" idx="1"/>
          </p:nvPr>
        </p:nvSpPr>
        <p:spPr>
          <a:xfrm>
            <a:off x="457200" y="836613"/>
            <a:ext cx="7467600" cy="5637212"/>
          </a:xfrm>
        </p:spPr>
        <p:txBody>
          <a:bodyPr>
            <a:normAutofit/>
          </a:bodyPr>
          <a:lstStyle/>
          <a:p>
            <a:pPr marL="365125" indent="-282575" algn="just" eaLnBrk="1" hangingPunct="1"/>
            <a:r>
              <a:rPr lang="pt-BR" b="1" dirty="0" smtClean="0"/>
              <a:t>CLÁUSULA SEM DESPESAS/ SEM PROTESTO:</a:t>
            </a:r>
          </a:p>
          <a:p>
            <a:pPr marL="365125" indent="-282575" algn="just" eaLnBrk="1" hangingPunct="1">
              <a:buNone/>
            </a:pPr>
            <a:endParaRPr lang="pt-BR" b="1" dirty="0" smtClean="0"/>
          </a:p>
          <a:p>
            <a:pPr marL="731838" lvl="1" indent="-282575" algn="just" eaLnBrk="1" hangingPunct="1"/>
            <a:r>
              <a:rPr lang="pt-BR" dirty="0" smtClean="0"/>
              <a:t>Assegura </a:t>
            </a:r>
            <a:r>
              <a:rPr lang="pt-BR" dirty="0" smtClean="0"/>
              <a:t>ao credor os direitos de crédito da cártula INDEPENDENTEMENTE DE PROTESTO. </a:t>
            </a:r>
          </a:p>
          <a:p>
            <a:pPr marL="731838" lvl="1" indent="-282575" algn="just" eaLnBrk="1" hangingPunct="1"/>
            <a:endParaRPr lang="pt-BR" dirty="0" smtClean="0"/>
          </a:p>
          <a:p>
            <a:pPr marL="731838" lvl="1" indent="-282575" algn="just" eaLnBrk="1" hangingPunct="1"/>
            <a:r>
              <a:rPr lang="pt-BR" dirty="0" smtClean="0"/>
              <a:t>Assistirá o direito de cobrança do título contra qualquer um dos coobrigados do título SEM o prévio protesto. Referida cláusula poderá ser inserida pelo sacador, pelos endossantes ou pelos avalistas. </a:t>
            </a:r>
          </a:p>
          <a:p>
            <a:pPr marL="731838" lvl="1" indent="-282575" algn="just" eaLnBrk="1" hangingPunct="1"/>
            <a:endParaRPr lang="pt-BR" dirty="0" smtClean="0"/>
          </a:p>
          <a:p>
            <a:pPr marL="731838" lvl="1" indent="-282575" algn="just" eaLnBrk="1" hangingPunct="1"/>
            <a:r>
              <a:rPr lang="pt-BR" dirty="0" smtClean="0"/>
              <a:t>Ex.: Pague-se a Diogo a quantia de 600 reais </a:t>
            </a:r>
            <a:r>
              <a:rPr lang="pt-BR" i="1" dirty="0" smtClean="0"/>
              <a:t>sem despesa</a:t>
            </a:r>
            <a:r>
              <a:rPr lang="pt-BR" dirty="0" smtClean="0"/>
              <a:t> (ou sem protesto).</a:t>
            </a:r>
          </a:p>
        </p:txBody>
      </p:sp>
      <p:sp>
        <p:nvSpPr>
          <p:cNvPr id="195587"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BDDF99C-AE08-464D-91E4-D87A04E6424F}" type="slidenum">
              <a:rPr lang="pt-BR" smtClean="0"/>
              <a:pPr/>
              <a:t>81</a:t>
            </a:fld>
            <a:endParaRPr lang="pt-BR" smtClean="0"/>
          </a:p>
        </p:txBody>
      </p:sp>
    </p:spTree>
    <p:extLst>
      <p:ext uri="{BB962C8B-B14F-4D97-AF65-F5344CB8AC3E}">
        <p14:creationId xmlns:p14="http://schemas.microsoft.com/office/powerpoint/2010/main" val="76411416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ço Reservado para Conteúdo 4"/>
          <p:cNvSpPr>
            <a:spLocks noGrp="1"/>
          </p:cNvSpPr>
          <p:nvPr>
            <p:ph sz="quarter" idx="1"/>
          </p:nvPr>
        </p:nvSpPr>
        <p:spPr>
          <a:xfrm>
            <a:off x="457200" y="836613"/>
            <a:ext cx="7467600" cy="5637212"/>
          </a:xfrm>
        </p:spPr>
        <p:txBody>
          <a:bodyPr>
            <a:normAutofit fontScale="92500"/>
          </a:bodyPr>
          <a:lstStyle/>
          <a:p>
            <a:pPr marL="365125" indent="-282575" algn="just" eaLnBrk="1" hangingPunct="1">
              <a:defRPr/>
            </a:pPr>
            <a:r>
              <a:rPr lang="pt-BR" b="1" dirty="0" smtClean="0"/>
              <a:t>PROTESTO INDEVIDO: </a:t>
            </a:r>
          </a:p>
          <a:p>
            <a:pPr marL="365125" indent="-282575" algn="just" eaLnBrk="1" hangingPunct="1">
              <a:defRPr/>
            </a:pPr>
            <a:endParaRPr lang="pt-BR" b="1" dirty="0" smtClean="0"/>
          </a:p>
          <a:p>
            <a:pPr marL="731838" lvl="1" indent="-282575" algn="just" eaLnBrk="1" hangingPunct="1">
              <a:defRPr/>
            </a:pPr>
            <a:r>
              <a:rPr lang="pt-BR" dirty="0" smtClean="0"/>
              <a:t>A lavratura do protesto pode causar danos ao devedor: divulgação do estado de insolvência</a:t>
            </a:r>
            <a:r>
              <a:rPr lang="pt-BR" dirty="0" smtClean="0"/>
              <a:t>. Apontamento </a:t>
            </a:r>
            <a:r>
              <a:rPr lang="pt-BR" dirty="0" smtClean="0"/>
              <a:t>para protesto NÃO configura dano, mas o registro SIM.</a:t>
            </a:r>
          </a:p>
          <a:p>
            <a:pPr marL="731838" lvl="1" indent="-282575" algn="just" eaLnBrk="1" hangingPunct="1">
              <a:defRPr/>
            </a:pPr>
            <a:endParaRPr lang="pt-BR" dirty="0" smtClean="0"/>
          </a:p>
          <a:p>
            <a:pPr marL="731838" lvl="1" indent="-282575" algn="just" eaLnBrk="1" hangingPunct="1">
              <a:defRPr/>
            </a:pPr>
            <a:r>
              <a:rPr lang="pt-BR" dirty="0" smtClean="0"/>
              <a:t>É </a:t>
            </a:r>
            <a:r>
              <a:rPr lang="pt-BR" dirty="0" smtClean="0"/>
              <a:t>aquele irregular sob o ponto de vista formal ou aquele onde a dívida inexiste e ainda aquele abusivo. O prejuízo causado ao devedor deve ser indenizado: danos materiais e morais.</a:t>
            </a:r>
          </a:p>
          <a:p>
            <a:pPr marL="731838" lvl="1" indent="-282575" algn="just" eaLnBrk="1" hangingPunct="1">
              <a:defRPr/>
            </a:pPr>
            <a:endParaRPr lang="pt-BR" dirty="0" smtClean="0"/>
          </a:p>
          <a:p>
            <a:pPr marL="731838" lvl="1" indent="-282575" algn="just" eaLnBrk="1" hangingPunct="1">
              <a:defRPr/>
            </a:pPr>
            <a:r>
              <a:rPr lang="pt-BR" dirty="0" smtClean="0"/>
              <a:t>Responsabilidade da pessoa que levou o título a protesto: conduta causadora do dano. Em regra, não há responsabilidade do tabelião, excepcionalmente, em casos de defeito da prestação do serviço, poderá haver responsabilidade (falha na prestação do serviço).</a:t>
            </a:r>
          </a:p>
        </p:txBody>
      </p:sp>
      <p:sp>
        <p:nvSpPr>
          <p:cNvPr id="19661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8C42CCC-50A6-4D46-84B5-C1F1A21D4680}" type="slidenum">
              <a:rPr lang="pt-BR" smtClean="0"/>
              <a:pPr/>
              <a:t>82</a:t>
            </a:fld>
            <a:endParaRPr lang="pt-BR" smtClean="0"/>
          </a:p>
        </p:txBody>
      </p:sp>
    </p:spTree>
    <p:extLst>
      <p:ext uri="{BB962C8B-B14F-4D97-AF65-F5344CB8AC3E}">
        <p14:creationId xmlns:p14="http://schemas.microsoft.com/office/powerpoint/2010/main" val="13331961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ço Reservado para Conteúdo 4"/>
          <p:cNvSpPr>
            <a:spLocks noGrp="1"/>
          </p:cNvSpPr>
          <p:nvPr>
            <p:ph sz="quarter" idx="1"/>
          </p:nvPr>
        </p:nvSpPr>
        <p:spPr>
          <a:xfrm>
            <a:off x="457200" y="836613"/>
            <a:ext cx="7467600" cy="5637212"/>
          </a:xfrm>
        </p:spPr>
        <p:txBody>
          <a:bodyPr>
            <a:normAutofit fontScale="92500"/>
          </a:bodyPr>
          <a:lstStyle/>
          <a:p>
            <a:pPr marL="365125" indent="-282575" algn="just" eaLnBrk="1" hangingPunct="1">
              <a:defRPr/>
            </a:pPr>
            <a:r>
              <a:rPr lang="pt-BR" b="1" i="1" dirty="0"/>
              <a:t>Art. 36. </a:t>
            </a:r>
            <a:r>
              <a:rPr lang="pt-BR" i="1" dirty="0"/>
              <a:t>O prazo de arquivamento é de três anos para livros de protocolo e de dez anos para os livros de registros de protesto e respectivos títulos</a:t>
            </a:r>
            <a:r>
              <a:rPr lang="pt-BR" i="1" dirty="0" smtClean="0"/>
              <a:t>.</a:t>
            </a:r>
          </a:p>
          <a:p>
            <a:pPr marL="365125" indent="-282575" algn="just" eaLnBrk="1" hangingPunct="1">
              <a:defRPr/>
            </a:pPr>
            <a:endParaRPr lang="pt-BR" i="1" dirty="0"/>
          </a:p>
          <a:p>
            <a:pPr marL="365125" indent="-282575" algn="just" eaLnBrk="1" hangingPunct="1">
              <a:defRPr/>
            </a:pPr>
            <a:r>
              <a:rPr lang="pt-BR" b="1" i="1" dirty="0"/>
              <a:t>Art. 38. </a:t>
            </a:r>
            <a:r>
              <a:rPr lang="pt-BR" i="1" dirty="0"/>
              <a:t>Os Tabeliães de Protesto de Títulos são civilmente responsáveis por todos os prejuízos que causarem, por culpa ou dolo, pessoalmente, pelos substitutos que designarem ou Escreventes que autorizarem, assegurado o direito de regresso</a:t>
            </a:r>
            <a:r>
              <a:rPr lang="pt-BR" i="1" dirty="0" smtClean="0"/>
              <a:t>.</a:t>
            </a:r>
          </a:p>
          <a:p>
            <a:pPr marL="365125" indent="-282575" algn="just" eaLnBrk="1" hangingPunct="1">
              <a:defRPr/>
            </a:pPr>
            <a:endParaRPr lang="pt-BR" i="1" dirty="0"/>
          </a:p>
          <a:p>
            <a:pPr marL="365125" indent="-282575" algn="just" eaLnBrk="1" hangingPunct="1">
              <a:defRPr/>
            </a:pPr>
            <a:r>
              <a:rPr lang="pt-BR" b="1" i="1" dirty="0"/>
              <a:t>Art. 40. </a:t>
            </a:r>
            <a:r>
              <a:rPr lang="pt-BR" i="1" dirty="0"/>
              <a:t>Não havendo prazo assinado, a data do registro do protesto é o termo inicial da incidência de juros, taxas e atualizações monetárias sobre o valor da obrigação contida no título ou documento de dívida.</a:t>
            </a:r>
            <a:endParaRPr lang="pt-BR" i="1" dirty="0" smtClean="0"/>
          </a:p>
        </p:txBody>
      </p:sp>
      <p:sp>
        <p:nvSpPr>
          <p:cNvPr id="19661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8C42CCC-50A6-4D46-84B5-C1F1A21D4680}" type="slidenum">
              <a:rPr lang="pt-BR" smtClean="0"/>
              <a:pPr/>
              <a:t>83</a:t>
            </a:fld>
            <a:endParaRPr lang="pt-BR" smtClean="0"/>
          </a:p>
        </p:txBody>
      </p:sp>
    </p:spTree>
    <p:extLst>
      <p:ext uri="{BB962C8B-B14F-4D97-AF65-F5344CB8AC3E}">
        <p14:creationId xmlns:p14="http://schemas.microsoft.com/office/powerpoint/2010/main" val="2578122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Espaço Reservado para Conteúdo 4"/>
          <p:cNvSpPr>
            <a:spLocks noGrp="1"/>
          </p:cNvSpPr>
          <p:nvPr>
            <p:ph sz="quarter" idx="1"/>
          </p:nvPr>
        </p:nvSpPr>
        <p:spPr>
          <a:xfrm>
            <a:off x="457200" y="764704"/>
            <a:ext cx="7467600" cy="5709121"/>
          </a:xfrm>
        </p:spPr>
        <p:txBody>
          <a:bodyPr/>
          <a:lstStyle/>
          <a:p>
            <a:pPr marL="539750" indent="-457200" algn="just" eaLnBrk="1" hangingPunct="1">
              <a:buFont typeface="+mj-lt"/>
              <a:buAutoNum type="alphaLcParenR" startAt="2"/>
            </a:pPr>
            <a:r>
              <a:rPr lang="pt-BR" dirty="0" smtClean="0"/>
              <a:t>O vencimento </a:t>
            </a:r>
            <a:r>
              <a:rPr lang="pt-BR" b="1" dirty="0" smtClean="0">
                <a:solidFill>
                  <a:schemeClr val="accent1"/>
                </a:solidFill>
              </a:rPr>
              <a:t>extraordinário ou antecipado</a:t>
            </a:r>
            <a:r>
              <a:rPr lang="pt-BR" dirty="0" smtClean="0"/>
              <a:t> é o que ocorre pela falta ou recusa de aceite ou pela falência do aceitante ou do sacador.</a:t>
            </a:r>
          </a:p>
          <a:p>
            <a:pPr marL="365125" indent="-282575" algn="just" eaLnBrk="1" hangingPunct="1"/>
            <a:endParaRPr lang="pt-BR" dirty="0" smtClean="0"/>
          </a:p>
          <a:p>
            <a:pPr marL="365125" indent="-282575" algn="just" eaLnBrk="1" hangingPunct="1"/>
            <a:r>
              <a:rPr lang="pt-BR" dirty="0" smtClean="0"/>
              <a:t>A LUG prevê no art. 43, os casos de vencimento antecipado do título, ou seja, casos que autorizam o credor a exigir o pagamento do título imediatamente:</a:t>
            </a:r>
          </a:p>
          <a:p>
            <a:pPr marL="365125" indent="-282575" algn="just" eaLnBrk="1" hangingPunct="1"/>
            <a:endParaRPr lang="pt-BR" dirty="0" smtClean="0"/>
          </a:p>
          <a:p>
            <a:pPr marL="731838" lvl="1" indent="-282575" algn="just" eaLnBrk="1" hangingPunct="1"/>
            <a:r>
              <a:rPr lang="pt-BR" dirty="0" smtClean="0"/>
              <a:t>Recusa total ou parcial do aceite;</a:t>
            </a:r>
          </a:p>
          <a:p>
            <a:pPr marL="731838" lvl="1" indent="-282575" algn="just" eaLnBrk="1" hangingPunct="1"/>
            <a:r>
              <a:rPr lang="pt-BR" dirty="0" smtClean="0"/>
              <a:t>Falência do sacado ou aceitante, suspensão de pagamentos pelo sacado ou aceitante e execução frustrada contra o sacado ou aceitante;</a:t>
            </a:r>
          </a:p>
          <a:p>
            <a:pPr marL="731838" lvl="1" indent="-282575" algn="just" eaLnBrk="1" hangingPunct="1"/>
            <a:r>
              <a:rPr lang="pt-BR" dirty="0" smtClean="0"/>
              <a:t>Falência do sacador na letra não aceitável.</a:t>
            </a:r>
          </a:p>
        </p:txBody>
      </p:sp>
      <p:sp>
        <p:nvSpPr>
          <p:cNvPr id="165891" name="Espaço Reservado para Número de Slide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028A010-7369-4398-9EE0-C198EF0FDA52}" type="slidenum">
              <a:rPr lang="pt-BR" smtClean="0"/>
              <a:pPr/>
              <a:t>9</a:t>
            </a:fld>
            <a:endParaRPr lang="pt-BR" smtClean="0"/>
          </a:p>
        </p:txBody>
      </p:sp>
    </p:spTree>
    <p:extLst>
      <p:ext uri="{BB962C8B-B14F-4D97-AF65-F5344CB8AC3E}">
        <p14:creationId xmlns:p14="http://schemas.microsoft.com/office/powerpoint/2010/main" val="36560745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otalTime>965</TotalTime>
  <Words>6613</Words>
  <Application>Microsoft Office PowerPoint</Application>
  <PresentationFormat>Apresentação na tela (4:3)</PresentationFormat>
  <Paragraphs>486</Paragraphs>
  <Slides>83</Slides>
  <Notes>0</Notes>
  <HiddenSlides>0</HiddenSlides>
  <MMClips>0</MMClips>
  <ScaleCrop>false</ScaleCrop>
  <HeadingPairs>
    <vt:vector size="4" baseType="variant">
      <vt:variant>
        <vt:lpstr>Tema</vt:lpstr>
      </vt:variant>
      <vt:variant>
        <vt:i4>1</vt:i4>
      </vt:variant>
      <vt:variant>
        <vt:lpstr>Títulos de slides</vt:lpstr>
      </vt:variant>
      <vt:variant>
        <vt:i4>83</vt:i4>
      </vt:variant>
    </vt:vector>
  </HeadingPairs>
  <TitlesOfParts>
    <vt:vector size="84" baseType="lpstr">
      <vt:lpstr>Balcão Envidraçado</vt:lpstr>
      <vt:lpstr>Unidade 4 Vencimento, Pagamento e Protesto</vt:lpstr>
      <vt:lpstr>4.1 Vencimento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4.2 Apresentação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4.3 Pagamento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4.3.1 Prova do Pagamento</vt:lpstr>
      <vt:lpstr>4.3.2 Pagamento Parcial</vt:lpstr>
      <vt:lpstr>Apresentação do PowerPoint</vt:lpstr>
      <vt:lpstr>4.3.3 Outras formas de Extinção das Obrigações</vt:lpstr>
      <vt:lpstr>4.4 Protesto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Unidade 4 Vencimento, Pagamento e Protesto</dc:title>
  <dc:creator>professor</dc:creator>
  <cp:lastModifiedBy>usuario</cp:lastModifiedBy>
  <cp:revision>30</cp:revision>
  <dcterms:created xsi:type="dcterms:W3CDTF">2015-09-25T11:43:48Z</dcterms:created>
  <dcterms:modified xsi:type="dcterms:W3CDTF">2016-10-13T17:58:03Z</dcterms:modified>
</cp:coreProperties>
</file>