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3" autoAdjust="0"/>
    <p:restoredTop sz="94660"/>
  </p:normalViewPr>
  <p:slideViewPr>
    <p:cSldViewPr>
      <p:cViewPr varScale="1">
        <p:scale>
          <a:sx n="80" d="100"/>
          <a:sy n="80" d="100"/>
        </p:scale>
        <p:origin x="-1339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2EB9-61AB-4579-8F9A-4A5B7461D145}" type="datetimeFigureOut">
              <a:rPr lang="pt-BR" smtClean="0"/>
              <a:t>26/02/2013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92EA-533A-4F3C-9CC0-D69561F454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836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2EB9-61AB-4579-8F9A-4A5B7461D145}" type="datetimeFigureOut">
              <a:rPr lang="pt-BR" smtClean="0"/>
              <a:t>26/02/2013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92EA-533A-4F3C-9CC0-D69561F454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29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2EB9-61AB-4579-8F9A-4A5B7461D145}" type="datetimeFigureOut">
              <a:rPr lang="pt-BR" smtClean="0"/>
              <a:t>26/02/2013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92EA-533A-4F3C-9CC0-D69561F454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50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2EB9-61AB-4579-8F9A-4A5B7461D145}" type="datetimeFigureOut">
              <a:rPr lang="pt-BR" smtClean="0"/>
              <a:t>26/02/2013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92EA-533A-4F3C-9CC0-D69561F454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52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2EB9-61AB-4579-8F9A-4A5B7461D145}" type="datetimeFigureOut">
              <a:rPr lang="pt-BR" smtClean="0"/>
              <a:t>26/02/2013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92EA-533A-4F3C-9CC0-D69561F454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0361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2EB9-61AB-4579-8F9A-4A5B7461D145}" type="datetimeFigureOut">
              <a:rPr lang="pt-BR" smtClean="0"/>
              <a:t>26/02/2013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92EA-533A-4F3C-9CC0-D69561F454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42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2EB9-61AB-4579-8F9A-4A5B7461D145}" type="datetimeFigureOut">
              <a:rPr lang="pt-BR" smtClean="0"/>
              <a:t>26/02/2013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92EA-533A-4F3C-9CC0-D69561F454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568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2EB9-61AB-4579-8F9A-4A5B7461D145}" type="datetimeFigureOut">
              <a:rPr lang="pt-BR" smtClean="0"/>
              <a:t>26/02/2013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92EA-533A-4F3C-9CC0-D69561F454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28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2EB9-61AB-4579-8F9A-4A5B7461D145}" type="datetimeFigureOut">
              <a:rPr lang="pt-BR" smtClean="0"/>
              <a:t>26/02/2013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92EA-533A-4F3C-9CC0-D69561F454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296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2EB9-61AB-4579-8F9A-4A5B7461D145}" type="datetimeFigureOut">
              <a:rPr lang="pt-BR" smtClean="0"/>
              <a:t>26/02/2013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92EA-533A-4F3C-9CC0-D69561F454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3726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2EB9-61AB-4579-8F9A-4A5B7461D145}" type="datetimeFigureOut">
              <a:rPr lang="pt-BR" smtClean="0"/>
              <a:t>26/02/2013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92EA-533A-4F3C-9CC0-D69561F454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622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82EB9-61AB-4579-8F9A-4A5B7461D145}" type="datetimeFigureOut">
              <a:rPr lang="pt-BR" smtClean="0"/>
              <a:t>26/02/2013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E92EA-533A-4F3C-9CC0-D69561F454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49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Formação contratual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70000" lnSpcReduction="20000"/>
          </a:bodyPr>
          <a:lstStyle/>
          <a:p>
            <a:pPr lvl="1" algn="just"/>
            <a:r>
              <a:rPr lang="pt-BR" b="1" dirty="0" smtClean="0"/>
              <a:t>Contrato </a:t>
            </a:r>
            <a:r>
              <a:rPr lang="pt-BR" b="1" dirty="0"/>
              <a:t>com declaração consecutiva.</a:t>
            </a:r>
            <a:r>
              <a:rPr lang="pt-BR" dirty="0"/>
              <a:t> Verifica-se esse contrato quando a proposta é feita sem prazo à pessoa presente. Nesse caso, se a proposta não for aceita imediatamente, ela deixa de ser obrigatória. É pegar ou largar, sob pena de a proposta caducar. Acrescente-se que se considera também presente a pessoa que contrata por telefone ou por meio de comunicação semelhante (fax, internet, </a:t>
            </a:r>
            <a:r>
              <a:rPr lang="pt-BR" dirty="0" err="1"/>
              <a:t>etc</a:t>
            </a:r>
            <a:r>
              <a:rPr lang="pt-BR" dirty="0"/>
              <a:t>). (art. 428, I, CC).</a:t>
            </a:r>
          </a:p>
          <a:p>
            <a:pPr lvl="1" algn="just"/>
            <a:r>
              <a:rPr lang="pt-BR" b="1" dirty="0"/>
              <a:t>Contrato com declarações intervaladas. </a:t>
            </a:r>
            <a:r>
              <a:rPr lang="pt-BR" dirty="0"/>
              <a:t>Verifica-se esse contrato na proposta feita sem prazo à pessoa ausente. Nesse caso, a proposta deixa de ser obrigatória se a resposta não chegar dentro do chamado prazo moral, que é fixado pelo juiz. Esse prazo, como ensina Caio Mário, </a:t>
            </a:r>
            <a:r>
              <a:rPr lang="pt-BR" i="1" dirty="0"/>
              <a:t>“é variável de acordo com a natureza do negócio, a complexidade da oferta e </a:t>
            </a:r>
            <a:r>
              <a:rPr lang="pt-BR" i="1" dirty="0" err="1"/>
              <a:t>etc</a:t>
            </a:r>
            <a:r>
              <a:rPr lang="pt-BR" i="1" dirty="0"/>
              <a:t>”. </a:t>
            </a:r>
            <a:r>
              <a:rPr lang="pt-BR" dirty="0"/>
              <a:t>Deve ser um prazo razoável, nem longo demais, nem curto demais. O juiz, para fixá-lo, atentará para a demora inerente à entrega da proposta e o fornecimento da resposta, conforme o tipo de negócio e a natureza do meio de comunicação utilizado pelos contratantes. A propósito, considera-se ausente a pessoa que contrata por mensageiros ou anúncios, isto é, intermediários, outrossim, por correspondência epistolar.  Em contrapartida, reputa-se presente aquele que contrata por intermédio de procurador com poderes especiais, de modo que não é exigível a presença física, bastando a presença jurídica. O contrato por telefone, como dito, é também considerado entre presentes, ainda que os contratantes estejam em cidades diferentes. Se, ao invés, negociam no mesmo edifício, mas valendo-se de intermediários, o contrato será considerado entre ausentes. Assim, pessoa ausente é a que não pode dar a resposta imediata ao proponente, ao passo que presente é a que se comunica diretamente com a possibilidade de fornecer a resposta imediata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554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92500"/>
          </a:bodyPr>
          <a:lstStyle/>
          <a:p>
            <a:pPr lvl="1" algn="just"/>
            <a:r>
              <a:rPr lang="pt-BR" b="1" dirty="0"/>
              <a:t>Proposta feita com prazo à pessoa ausente.</a:t>
            </a:r>
            <a:r>
              <a:rPr lang="pt-BR" dirty="0"/>
              <a:t> Nesse caso, a proposta deixa de ser obrigatória se a aceitação não for expedida dentro do prazo dado. (art. 428, III, CC).</a:t>
            </a:r>
          </a:p>
          <a:p>
            <a:pPr lvl="1" algn="just"/>
            <a:r>
              <a:rPr lang="pt-BR" b="1" dirty="0"/>
              <a:t>Retratação do Proponente.</a:t>
            </a:r>
            <a:r>
              <a:rPr lang="pt-BR" dirty="0"/>
              <a:t> Deixa, por fim, de ser obrigatória a proposta, se, antes dela, ou simultaneamente, chegar ao conhecimento da outra parte a retratação do proponente. (art. 428, IV, CC). Assim, admite-se a retratação desde que a proposta ainda não tenha chegado até a outra parte.</a:t>
            </a:r>
          </a:p>
          <a:p>
            <a:pPr lvl="1" algn="just"/>
            <a:r>
              <a:rPr lang="pt-BR" dirty="0"/>
              <a:t>A retratação para surtir efeito deve chegar antes ou junto com a recepção da proposta pelo aceitante. Como aduz Maria Helena Diniz: </a:t>
            </a:r>
            <a:r>
              <a:rPr lang="pt-BR" i="1" dirty="0"/>
              <a:t>“ se a retratação não for exercida no tempo hábil, poder-se-á ter a aceitação que, se for plena, oportuna e correta, vinculará o </a:t>
            </a:r>
            <a:r>
              <a:rPr lang="pt-BR" i="1" dirty="0" err="1"/>
              <a:t>policitante</a:t>
            </a:r>
            <a:r>
              <a:rPr lang="pt-BR" i="1" dirty="0"/>
              <a:t> à execução do negócio, sob pena de responder por perdas e danos”.</a:t>
            </a: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927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85000" lnSpcReduction="20000"/>
          </a:bodyPr>
          <a:lstStyle/>
          <a:p>
            <a:r>
              <a:rPr lang="pt-BR" b="1" dirty="0" smtClean="0"/>
              <a:t>Aceitação</a:t>
            </a:r>
            <a:r>
              <a:rPr lang="pt-BR" b="1" dirty="0"/>
              <a:t>. </a:t>
            </a:r>
            <a:endParaRPr lang="pt-BR" dirty="0"/>
          </a:p>
          <a:p>
            <a:pPr lvl="1" algn="just"/>
            <a:r>
              <a:rPr lang="pt-BR" b="1" dirty="0"/>
              <a:t>Aceitação</a:t>
            </a:r>
            <a:r>
              <a:rPr lang="pt-BR" dirty="0"/>
              <a:t> é a adesão total à proposta. É, pois, a resposta afirmativa a uma proposta de contrato.</a:t>
            </a:r>
          </a:p>
          <a:p>
            <a:pPr lvl="1" algn="just"/>
            <a:r>
              <a:rPr lang="pt-BR" dirty="0"/>
              <a:t>A aceitação, para fechar o ciclo contratual, gerando a formação do contrato, deve ser total e esboçada dentro do prazo estipulado. Com efeito, a aceitação parcial, isto é, que altera os termos da proposta, bem como a integral, mas exteriorizada fora do prazo, a rigor, não são aceitações, e sim, contrapropostas. Igualmente, a aceitação condicional equivale à nova proposta.</a:t>
            </a:r>
          </a:p>
          <a:p>
            <a:pPr lvl="1" algn="just"/>
            <a:r>
              <a:rPr lang="pt-BR" dirty="0"/>
              <a:t>Se o oblato falecer ou se tornar incapaz, após a aceitação, o contrato já estará formado, de modo que esse fato é irrelevante. Em contrapartida, se o falecimento ou incapacidade ocorrerem antes da aceitação, os herdeiros ou curador não poderão aceitar a proposta, ainda que queiram e lhe restem prazo.</a:t>
            </a:r>
          </a:p>
          <a:p>
            <a:pPr lvl="1" algn="just"/>
            <a:r>
              <a:rPr lang="pt-BR" dirty="0"/>
              <a:t>Quanto à forma, a aceitação pode ser expressa e tácita. A primeira é esboçada por escrito ou verbalmente; a segunda consiste na prática de um ato positivo revelador da adesão total da proposta, como, por exemplo, o pagamento da primeira prestação da mercadoria recebida. 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672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92500" lnSpcReduction="20000"/>
          </a:bodyPr>
          <a:lstStyle/>
          <a:p>
            <a:pPr lvl="1" algn="just"/>
            <a:r>
              <a:rPr lang="pt-BR" u="sng" dirty="0"/>
              <a:t>O silêncio</a:t>
            </a:r>
            <a:r>
              <a:rPr lang="pt-BR" dirty="0"/>
              <a:t>, isto é, a falta de resposta, em regra, não configura aceitação tácita, a não ser em dois casos (art. 432, CC):</a:t>
            </a:r>
          </a:p>
          <a:p>
            <a:pPr lvl="1" algn="just">
              <a:buFont typeface="Wingdings" pitchFamily="2" charset="2"/>
              <a:buChar char="Ø"/>
            </a:pPr>
            <a:r>
              <a:rPr lang="pt-BR" dirty="0"/>
              <a:t>Quando se tratar daqueles negócios em que não se costuma exigir a aceitação expressa. Tal ocorre, como ensina Silvio Rodrigues, quando se estabelece entre as partes um regime de trabalho que dispensa a aceitação, para que se dê por concluído o negócio. Clóvis exemplifica, dizendo que, se um industrial todos os anos enviar seus produtos a certo negociante, que os recebe e na época oportuna os paga, e num determinado ano não mais convier ao negociante tal estado de coisas, deve ele avisar o industrial, sob pena de continuar vinculado ao negócio nas mesmas bases dos anos anteriores;</a:t>
            </a:r>
          </a:p>
          <a:p>
            <a:pPr lvl="1" algn="just">
              <a:buFont typeface="Wingdings" pitchFamily="2" charset="2"/>
              <a:buChar char="Ø"/>
            </a:pPr>
            <a:r>
              <a:rPr lang="pt-BR" dirty="0"/>
              <a:t>Quando o proponente tiver dispensado a aceitação. Em tal situação, o silêncio implica em aceitação, se a recusa não chegar a tempo, porque as próprias partes a dispensaram. Em suma, o silêncio implica em aceitação, quando assim o determinar o costume entre as partes ou quando estas a dispensaram expressamente.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47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85000" lnSpcReduction="20000"/>
          </a:bodyPr>
          <a:lstStyle/>
          <a:p>
            <a:pPr lvl="1" algn="just"/>
            <a:r>
              <a:rPr lang="pt-BR" dirty="0"/>
              <a:t>Por outro lado, em sendo a proposta alternativa, como ensina Maria Helena Diniz, o oblato, isto é, o aceitante deverá indicar, na resposta, a sua opção, pois, do contrário, o ofertante poderá entender que consentiu em qualquer delas.</a:t>
            </a:r>
          </a:p>
          <a:p>
            <a:pPr lvl="1" algn="just"/>
            <a:r>
              <a:rPr lang="pt-BR" dirty="0"/>
              <a:t>Quanto ao prazo para a resposta, se a proposta não o fixou, significa que a aceitação deve ser dada imediatamente, quando se tratar de contrato entre presentes. Tratando-se de contrato entre ausentes, se o proponente não fixou prazo, é porque a aceitação deve ser dada no prazo moral, que é tempo suficiente para que a resposta chegue ao conhecimento do ofertante.</a:t>
            </a:r>
          </a:p>
          <a:p>
            <a:pPr lvl="1" algn="just"/>
            <a:r>
              <a:rPr lang="pt-BR" dirty="0"/>
              <a:t>Saliente-se, porém, que se a aceitação chegar tarde ao conhecimento do proponente, por circunstância imprevista, este comunicá-lo-á imediatamente ao aceitante, sob pena de responder por perdas e danos (art. 430, CC). Essa obrigação do proponente em comunicar ao aceitante o seu desejo de não contratar só se faz necessária quando a aceitação é expedida dentro do prazo, mas, por razões imprevistas, acaba chegando fora do prazo. Se foi expedida fora do prazo, o proponente não tem o dever de comunicar ao aceitante o seu propósito de não celebrar o contrato. </a:t>
            </a:r>
          </a:p>
        </p:txBody>
      </p:sp>
    </p:spTree>
    <p:extLst>
      <p:ext uri="{BB962C8B-B14F-4D97-AF65-F5344CB8AC3E}">
        <p14:creationId xmlns:p14="http://schemas.microsoft.com/office/powerpoint/2010/main" val="237550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92500"/>
          </a:bodyPr>
          <a:lstStyle/>
          <a:p>
            <a:pPr lvl="1" algn="just"/>
            <a:r>
              <a:rPr lang="pt-BR" dirty="0" smtClean="0"/>
              <a:t>Conquanto o Código seja omisso, o certo é que, na hipótese de proposta extemporânea, por identidade de razões, o aceitante, caso não queira celebrar o negócio, deverá também comunicar o fato ao proponente, sobretudo nos casos de aceitação tácita.</a:t>
            </a:r>
            <a:endParaRPr lang="pt-BR" dirty="0" smtClean="0"/>
          </a:p>
          <a:p>
            <a:pPr lvl="1"/>
            <a:r>
              <a:rPr lang="pt-BR" dirty="0"/>
              <a:t>No tocante à retratação, em regra não se admite, porque com a aceitação o contrato se aperfeiçoa. Excepcionalmente, porém, o Código a permite, desde que o aceitante se retrate antes ou concomitante à chegada da aceitação ao proponente (art. 433, CC). Em caso de retratação, a aceitação será tida como inexistente.</a:t>
            </a:r>
          </a:p>
          <a:p>
            <a:pPr lvl="1"/>
            <a:r>
              <a:rPr lang="pt-BR" dirty="0"/>
              <a:t>Em suma, com a aceitação, o contrato se aperfeiçoa, salvo:</a:t>
            </a:r>
          </a:p>
          <a:p>
            <a:pPr lvl="2"/>
            <a:r>
              <a:rPr lang="pt-BR" dirty="0"/>
              <a:t> Se a aceitação chegar tarde ao conhecimento do proponente, embora expedida a tempo;</a:t>
            </a:r>
          </a:p>
          <a:p>
            <a:pPr lvl="2"/>
            <a:r>
              <a:rPr lang="pt-BR" dirty="0"/>
              <a:t>Se antes da aceitação, ou com ela, chegar ao proponente a retratação do aceitante.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762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44624"/>
            <a:ext cx="9001000" cy="6768752"/>
          </a:xfrm>
        </p:spPr>
        <p:txBody>
          <a:bodyPr>
            <a:normAutofit fontScale="70000" lnSpcReduction="20000"/>
          </a:bodyPr>
          <a:lstStyle/>
          <a:p>
            <a:r>
              <a:rPr lang="pt-BR" b="1" dirty="0"/>
              <a:t>Aceitação nos contratos por correspondência epistolar ou telegráfica.</a:t>
            </a:r>
            <a:endParaRPr lang="pt-BR" dirty="0"/>
          </a:p>
          <a:p>
            <a:pPr lvl="1" algn="just"/>
            <a:r>
              <a:rPr lang="pt-BR" sz="3200" dirty="0"/>
              <a:t>Referentemente ao momento da formação do contrato por correspondência epistolar ou telegráfica, desenvolveram-se duas teorias, a saber:</a:t>
            </a:r>
          </a:p>
          <a:p>
            <a:pPr lvl="1" algn="just"/>
            <a:r>
              <a:rPr lang="pt-BR" sz="3200" b="1" dirty="0"/>
              <a:t>Teoria da informação ou do conhecimento ou da cognição.</a:t>
            </a:r>
            <a:r>
              <a:rPr lang="pt-BR" sz="3200" dirty="0"/>
              <a:t> De acordo com essa concepção, o contrato só se aperfeiçoa quando o proponente toma conhecimento do conteúdo da aceitação. Portanto, reputa-se celebrado o contrato com a leitura da carta de aceitação pelo proponente. Aludida teoria encontra-se decadência, porque favorece a má fé do proponente, que, conhecendo uma aceitação num momento em que lhe seria desfavorável, em razão de alta no mercado, quando propusera uma venda na baixa, poderia dar como não lida a resposta do oblato</a:t>
            </a:r>
            <a:r>
              <a:rPr lang="pt-BR" sz="3200" dirty="0" smtClean="0"/>
              <a:t>.</a:t>
            </a:r>
          </a:p>
          <a:p>
            <a:pPr lvl="1" algn="just"/>
            <a:r>
              <a:rPr lang="pt-BR" sz="3200" b="1" dirty="0"/>
              <a:t>Teoria da declaração ou </a:t>
            </a:r>
            <a:r>
              <a:rPr lang="pt-BR" sz="3200" b="1" dirty="0" err="1"/>
              <a:t>agnição</a:t>
            </a:r>
            <a:r>
              <a:rPr lang="pt-BR" sz="3200" b="1" dirty="0"/>
              <a:t>.</a:t>
            </a:r>
            <a:r>
              <a:rPr lang="pt-BR" sz="3200" dirty="0"/>
              <a:t> De acordo com essa teoria, o contrato se aperfeiçoa no momento em que o aceitante manifesta sua anuência à proposta. Aludida teoria desdobra-se em três, a saber:</a:t>
            </a:r>
            <a:endParaRPr lang="pt-BR" sz="2200" dirty="0"/>
          </a:p>
          <a:p>
            <a:pPr lvl="2" algn="just"/>
            <a:r>
              <a:rPr lang="pt-BR" sz="2600" b="1" dirty="0"/>
              <a:t>Teoria da declaração propriamente dita.</a:t>
            </a:r>
            <a:r>
              <a:rPr lang="pt-BR" sz="2600" dirty="0"/>
              <a:t> Segundo essa concepção, o contrato se forma no momento em que a aceitação é dirigida.</a:t>
            </a:r>
            <a:endParaRPr lang="pt-BR" sz="2200" dirty="0"/>
          </a:p>
          <a:p>
            <a:pPr lvl="2" algn="just"/>
            <a:r>
              <a:rPr lang="pt-BR" sz="2600" b="1" dirty="0"/>
              <a:t>Teoria da expedição ou da transmissão</a:t>
            </a:r>
            <a:r>
              <a:rPr lang="pt-BR" sz="2600" dirty="0"/>
              <a:t>. De acordo com essa teoria, o contrato se aperfeiçoa no instante em que a carta de aceitação é expedida, por via postal ou por intermédio de outra pessoa;</a:t>
            </a:r>
            <a:endParaRPr lang="pt-BR" sz="2200" dirty="0"/>
          </a:p>
          <a:p>
            <a:pPr lvl="2" algn="just"/>
            <a:r>
              <a:rPr lang="pt-BR" sz="2600" b="1" dirty="0"/>
              <a:t>Teoria da recepção. </a:t>
            </a:r>
            <a:r>
              <a:rPr lang="pt-BR" sz="2600" dirty="0"/>
              <a:t>De acordo com essa teoria, o contrato se forma no momento em que a aceitação chega até o proponente, mesmo que este não a leia.</a:t>
            </a:r>
            <a:endParaRPr lang="pt-BR" sz="2200" dirty="0"/>
          </a:p>
          <a:p>
            <a:pPr lvl="1" algn="just"/>
            <a:endParaRPr lang="pt-BR" sz="3200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509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44624"/>
            <a:ext cx="9001000" cy="6768752"/>
          </a:xfrm>
        </p:spPr>
        <p:txBody>
          <a:bodyPr>
            <a:normAutofit fontScale="92500" lnSpcReduction="20000"/>
          </a:bodyPr>
          <a:lstStyle/>
          <a:p>
            <a:pPr lvl="1" algn="just"/>
            <a:r>
              <a:rPr lang="pt-BR" b="1" dirty="0"/>
              <a:t>O CC adotou a teoria da expedição, </a:t>
            </a:r>
            <a:r>
              <a:rPr lang="pt-BR" dirty="0"/>
              <a:t>que é um subtipo da teoria da declaração ou </a:t>
            </a:r>
            <a:r>
              <a:rPr lang="pt-BR" dirty="0" err="1"/>
              <a:t>agnição</a:t>
            </a:r>
            <a:r>
              <a:rPr lang="pt-BR" dirty="0"/>
              <a:t>. Com efeito, dispõe o art. 434 que os contratos entre ausentes tornam-se perfeitos, desde que a aceitação é expedida. Assim, não basta escrever a carta de aceitação, pois é mister expedi-la.</a:t>
            </a:r>
          </a:p>
          <a:p>
            <a:pPr lvl="1" algn="just"/>
            <a:r>
              <a:rPr lang="pt-BR" dirty="0"/>
              <a:t>Essa teoria da expedição, porém, comporta as seguintes exceções:</a:t>
            </a:r>
          </a:p>
          <a:p>
            <a:pPr lvl="2" algn="just"/>
            <a:r>
              <a:rPr lang="pt-BR" dirty="0"/>
              <a:t>Se antes da aceitação, ou com ela, chegar ao proponente a retratação da aceitação;</a:t>
            </a:r>
          </a:p>
          <a:p>
            <a:pPr lvl="2" algn="just"/>
            <a:r>
              <a:rPr lang="pt-BR" dirty="0"/>
              <a:t>Se o proponente se houver comprometido a esperar a resposta. Tal ocorre quando as partes resolvem adotar expressamente a teoria da recepção.</a:t>
            </a:r>
          </a:p>
          <a:p>
            <a:pPr lvl="2" algn="just"/>
            <a:r>
              <a:rPr lang="pt-BR" dirty="0"/>
              <a:t>Se a aceitação for intempestiva, isto é, chegar fora do prazo convencionado. Assim, o contrato reputa-se celebrado com a expedição, sob a condição de a aceitação chegar tempestivamente ao proponente.</a:t>
            </a:r>
          </a:p>
          <a:p>
            <a:pPr lvl="1" algn="just"/>
            <a:r>
              <a:rPr lang="pt-BR" dirty="0"/>
              <a:t>Finalmente, o Código Comercial adotava a teoria da recepção em seu art. 127, mas com o advento do CC de 2002, a teoria da expedição também passou a ser aplicada às obrigações mercantis, tendo em vista a disciplina unitária da matéria.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12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44624"/>
            <a:ext cx="9001000" cy="676875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pt-BR" b="1" dirty="0"/>
              <a:t>Lugar da Celebração do Contrato.</a:t>
            </a:r>
            <a:endParaRPr lang="pt-BR" dirty="0"/>
          </a:p>
          <a:p>
            <a:pPr lvl="1" algn="just"/>
            <a:r>
              <a:rPr lang="pt-BR" dirty="0"/>
              <a:t>Dispõe o art. 435 do CC que </a:t>
            </a:r>
            <a:r>
              <a:rPr lang="pt-BR" i="1" dirty="0"/>
              <a:t>“reputar-se-á celebrado o contrato no lugar em que foi proposto”. </a:t>
            </a:r>
            <a:endParaRPr lang="pt-BR" dirty="0"/>
          </a:p>
          <a:p>
            <a:pPr lvl="1" algn="just"/>
            <a:r>
              <a:rPr lang="pt-BR" dirty="0"/>
              <a:t>Conquanto a teoria da expedição tenha sido adotada para determinar o tempo da celebração do contrato, no tocante ao lugar do contrato, o Código enveredou por outro caminho, adotando o local em que se deu a proposta.</a:t>
            </a:r>
          </a:p>
          <a:p>
            <a:pPr lvl="1" algn="just"/>
            <a:r>
              <a:rPr lang="pt-BR" dirty="0"/>
              <a:t>No plano interno, o lugar do contrato não se reveste de grande relevância, porque em matéria contratual, o foro competente é o domicílio do réu 9art. 94, CPC); a não ser que haja foro de eleição, atribuindo a competência ao lugar do contrato, caso em que deverá ser entendido como tal o local de onde emanou a proposta.</a:t>
            </a:r>
          </a:p>
          <a:p>
            <a:pPr lvl="1" algn="just"/>
            <a:r>
              <a:rPr lang="pt-BR" dirty="0"/>
              <a:t>No plano do direito internacional, porém, a determinação do lugar do contrato é de suma importância. Nesses contratos, em que a proposta é feita num país à pessoa que se encontra noutro país, por meio de carta, o lugar do contrato passa a ser o da residência do proponente. De fato, o art. 9º, § 2º da LICC preceitua que “</a:t>
            </a:r>
            <a:r>
              <a:rPr lang="pt-BR" i="1" dirty="0"/>
              <a:t>a obrigação resultante do contrato reputa-se constituída no lugar em que residir o proponente”. </a:t>
            </a:r>
            <a:r>
              <a:rPr lang="pt-BR" dirty="0"/>
              <a:t>Assim, se alguém na Alemanha formula proposta a uma pessoa que se encontra no Brasil, por meio de carta, o aludido contrato será redigido pelo Código Civil alemão.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507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pt-BR" b="1" dirty="0"/>
              <a:t>Elementos Essenciais de Formação dos Contratos.</a:t>
            </a:r>
            <a:endParaRPr lang="pt-BR" dirty="0"/>
          </a:p>
          <a:p>
            <a:pPr lvl="1" algn="just">
              <a:lnSpc>
                <a:spcPct val="110000"/>
              </a:lnSpc>
            </a:pPr>
            <a:r>
              <a:rPr lang="pt-BR" dirty="0"/>
              <a:t>O acordo de vontades é o requisito essencial à existência do contrato. Sem esse mútuo consentimento, o contrato não existe; não se forma o vínculo.</a:t>
            </a:r>
          </a:p>
          <a:p>
            <a:pPr lvl="1" algn="just">
              <a:lnSpc>
                <a:spcPct val="110000"/>
              </a:lnSpc>
            </a:pPr>
            <a:r>
              <a:rPr lang="pt-BR" dirty="0"/>
              <a:t>Dá-se o mútuo consentimento com a aceitação de proposta. Em regra, portanto, o contrato se forma com a aceitação da proposta. Todavia, os contratos reais exigem ainda mais um requisito, qual seja a entrega da coisa, conforme já foi salientado.</a:t>
            </a:r>
          </a:p>
          <a:p>
            <a:pPr lvl="1" algn="just">
              <a:lnSpc>
                <a:spcPct val="110000"/>
              </a:lnSpc>
            </a:pPr>
            <a:r>
              <a:rPr lang="pt-BR" dirty="0"/>
              <a:t>No tocante aos contratos solenes, que exigem forma especial, cumpre salientar que a sua existência depende apenas do acordo de vontades, pois a observância da forma atua como requisito de validade do negócio.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20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92500"/>
          </a:bodyPr>
          <a:lstStyle/>
          <a:p>
            <a:r>
              <a:rPr lang="pt-BR" b="1" dirty="0"/>
              <a:t>A Declaração de Vontade.</a:t>
            </a:r>
            <a:endParaRPr lang="pt-BR" dirty="0"/>
          </a:p>
          <a:p>
            <a:pPr lvl="1" algn="just">
              <a:lnSpc>
                <a:spcPct val="110000"/>
              </a:lnSpc>
            </a:pPr>
            <a:r>
              <a:rPr lang="pt-BR" dirty="0"/>
              <a:t>A declaração de vontade, isto é, a exteriorização do querer, pode se dar por meio de forma escrita, falada e mímica. Esta última hipótese verifica-se, por exemplo, em leilão, quando o licitante, com um sinal, revela o seu propósito de oferecer o maior lance. De fato, o art. 107 do CC admite que a declaração de vontade não dependerá de forma especial, senão quando a lei expressamente a exigir. Nada obsta, portanto, a declaração de vontade tácita.</a:t>
            </a:r>
          </a:p>
          <a:p>
            <a:pPr lvl="1" algn="just">
              <a:lnSpc>
                <a:spcPct val="110000"/>
              </a:lnSpc>
            </a:pPr>
            <a:r>
              <a:rPr lang="pt-BR" dirty="0"/>
              <a:t>O silêncio, porém, em regra, não constitui uma declaração de vontade tácita. Sob o prisma jurídico, quem cala não consente. Excepcionalmente, o silêncio vincula a pessoa. É o chamado silêncio conclusivo ou circunstanciado ou qualificado.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779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O </a:t>
            </a:r>
            <a:r>
              <a:rPr lang="pt-BR" u="sng" dirty="0">
                <a:ea typeface="Calibri"/>
                <a:cs typeface="Times New Roman"/>
              </a:rPr>
              <a:t>silêncio é conclusivo</a:t>
            </a:r>
            <a:r>
              <a:rPr lang="pt-BR" dirty="0">
                <a:ea typeface="Calibri"/>
                <a:cs typeface="Times New Roman"/>
              </a:rPr>
              <a:t>, isto é, implica em consentimento, quando:</a:t>
            </a:r>
            <a:endParaRPr lang="pt-BR" sz="2800" dirty="0">
              <a:ea typeface="Calibri"/>
              <a:cs typeface="Times New Roman"/>
            </a:endParaRPr>
          </a:p>
          <a:p>
            <a:pPr lvl="1" algn="just">
              <a:lnSpc>
                <a:spcPct val="120000"/>
              </a:lnSpc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A lei lhe atribui esse efeito. Tal ocorre, por exemplo, na doação pura, pois nesse caso, o silêncio do donatário caracteriza a aceitação. (art. 539, CC).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20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As circunstâncias ou os usos lhe atribuem esse efeito. A propósito, dispõe o art. 111 CC, que </a:t>
            </a:r>
            <a:r>
              <a:rPr lang="pt-BR" i="1" dirty="0">
                <a:ea typeface="Calibri"/>
                <a:cs typeface="Times New Roman"/>
              </a:rPr>
              <a:t>“o silêncio importa anuência, quando as circunstâncias ou os usos o autorizarem, e não for necessária a declaração de vontade expressa”. </a:t>
            </a:r>
            <a:r>
              <a:rPr lang="pt-BR" dirty="0">
                <a:ea typeface="Calibri"/>
                <a:cs typeface="Times New Roman"/>
              </a:rPr>
              <a:t>Um exemplo que ilustra bem o caso, é dado por Silvio Rodrigues: </a:t>
            </a:r>
            <a:r>
              <a:rPr lang="pt-BR" i="1" dirty="0">
                <a:ea typeface="Calibri"/>
                <a:cs typeface="Times New Roman"/>
              </a:rPr>
              <a:t>“ o comerciante que recebe, de freguês habitual encomenda de mercadoria de sua especialidade, pelo preço corrente no mercado, com prazo de entrega determinado”. </a:t>
            </a:r>
            <a:r>
              <a:rPr lang="pt-BR" dirty="0">
                <a:ea typeface="Calibri"/>
                <a:cs typeface="Times New Roman"/>
              </a:rPr>
              <a:t>Nesse caso, o comerciante deve comunicar de pronto sua recusa ao cliente, sob pena de se haver por aceita a proposta.</a:t>
            </a:r>
            <a:endParaRPr lang="pt-BR" sz="2400" dirty="0">
              <a:ea typeface="Calibri"/>
              <a:cs typeface="Times New Roman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982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pt-BR" b="1" dirty="0" smtClean="0"/>
              <a:t>Fases </a:t>
            </a:r>
            <a:r>
              <a:rPr lang="pt-BR" b="1" dirty="0"/>
              <a:t>da Formação do Contrato.</a:t>
            </a:r>
            <a:endParaRPr lang="pt-BR" dirty="0"/>
          </a:p>
          <a:p>
            <a:pPr lvl="1">
              <a:lnSpc>
                <a:spcPct val="120000"/>
              </a:lnSpc>
            </a:pPr>
            <a:r>
              <a:rPr lang="pt-BR" dirty="0"/>
              <a:t>Em regra, os contratos, para se formarem, percorrem três fases, a saber:</a:t>
            </a:r>
          </a:p>
          <a:p>
            <a:pPr lvl="2">
              <a:lnSpc>
                <a:spcPct val="120000"/>
              </a:lnSpc>
            </a:pPr>
            <a:r>
              <a:rPr lang="pt-BR" b="1" dirty="0"/>
              <a:t>Negociações preliminares;</a:t>
            </a:r>
            <a:endParaRPr lang="pt-BR" dirty="0"/>
          </a:p>
          <a:p>
            <a:pPr lvl="2">
              <a:lnSpc>
                <a:spcPct val="120000"/>
              </a:lnSpc>
            </a:pPr>
            <a:r>
              <a:rPr lang="pt-BR" b="1" dirty="0"/>
              <a:t>Proposta ou </a:t>
            </a:r>
            <a:r>
              <a:rPr lang="pt-BR" b="1" dirty="0" err="1"/>
              <a:t>Policitação</a:t>
            </a:r>
            <a:r>
              <a:rPr lang="pt-BR" b="1" dirty="0"/>
              <a:t>;</a:t>
            </a:r>
            <a:endParaRPr lang="pt-BR" dirty="0"/>
          </a:p>
          <a:p>
            <a:pPr lvl="2">
              <a:lnSpc>
                <a:spcPct val="120000"/>
              </a:lnSpc>
            </a:pPr>
            <a:r>
              <a:rPr lang="pt-BR" b="1" dirty="0"/>
              <a:t>Aceitação.</a:t>
            </a:r>
            <a:endParaRPr lang="pt-BR" dirty="0"/>
          </a:p>
          <a:p>
            <a:pPr lvl="1">
              <a:lnSpc>
                <a:spcPct val="120000"/>
              </a:lnSpc>
            </a:pPr>
            <a:r>
              <a:rPr lang="pt-BR" b="1" dirty="0" err="1"/>
              <a:t>Obs</a:t>
            </a:r>
            <a:r>
              <a:rPr lang="pt-BR" b="1" dirty="0"/>
              <a:t>:</a:t>
            </a:r>
            <a:r>
              <a:rPr lang="pt-BR" dirty="0"/>
              <a:t> Acrescente-se, porém, que os contratos reais para se consolidarem sua existência, exigem mais de uma fase, qual seja, a entrega da coisa.</a:t>
            </a:r>
          </a:p>
          <a:p>
            <a:pPr marL="1028700" lvl="1" indent="-571500" algn="just">
              <a:lnSpc>
                <a:spcPct val="120000"/>
              </a:lnSpc>
              <a:buFont typeface="+mj-lt"/>
              <a:buAutoNum type="romanUcPeriod"/>
            </a:pPr>
            <a:r>
              <a:rPr lang="pt-BR" b="1" dirty="0" smtClean="0"/>
              <a:t>Negociações </a:t>
            </a:r>
            <a:r>
              <a:rPr lang="pt-BR" b="1" dirty="0"/>
              <a:t>Preliminares.</a:t>
            </a:r>
            <a:endParaRPr lang="pt-BR" dirty="0"/>
          </a:p>
          <a:p>
            <a:pPr lvl="1" algn="just">
              <a:lnSpc>
                <a:spcPct val="120000"/>
              </a:lnSpc>
            </a:pPr>
            <a:r>
              <a:rPr lang="pt-BR" dirty="0"/>
              <a:t>Raramente o contrato surge subitamente, isto é, sem uma conversação prévia. Geralmente, verifica-se um período </a:t>
            </a:r>
            <a:r>
              <a:rPr lang="pt-BR" dirty="0" err="1"/>
              <a:t>pré</a:t>
            </a:r>
            <a:r>
              <a:rPr lang="pt-BR" dirty="0"/>
              <a:t>-contratual em que os contratantes realizam sondagens e discussões que, aos poucos, os conduzem ao acordo final.</a:t>
            </a:r>
          </a:p>
          <a:p>
            <a:pPr lvl="1" algn="just">
              <a:lnSpc>
                <a:spcPct val="120000"/>
              </a:lnSpc>
            </a:pPr>
            <a:r>
              <a:rPr lang="pt-BR" dirty="0"/>
              <a:t>Negociações preliminares ou fase da </a:t>
            </a:r>
            <a:r>
              <a:rPr lang="pt-BR" dirty="0" err="1"/>
              <a:t>puntuação</a:t>
            </a:r>
            <a:r>
              <a:rPr lang="pt-BR" dirty="0"/>
              <a:t> ou tratativas são conversações anteriores à proposta, que visam preparar as bases do futuro contrato. É, pois, o período </a:t>
            </a:r>
            <a:r>
              <a:rPr lang="pt-BR" dirty="0" err="1"/>
              <a:t>pré</a:t>
            </a:r>
            <a:r>
              <a:rPr lang="pt-BR" dirty="0"/>
              <a:t>-contratual, configurando-se independentemente da minuta.</a:t>
            </a:r>
          </a:p>
          <a:p>
            <a:pPr lvl="1" algn="just">
              <a:lnSpc>
                <a:spcPct val="120000"/>
              </a:lnSpc>
            </a:pPr>
            <a:r>
              <a:rPr lang="pt-BR" dirty="0"/>
              <a:t>A propósito, minuta ou </a:t>
            </a:r>
            <a:r>
              <a:rPr lang="pt-BR" dirty="0" err="1"/>
              <a:t>puntuação</a:t>
            </a:r>
            <a:r>
              <a:rPr lang="pt-BR" dirty="0"/>
              <a:t> ou projeto é o escrito acerca dos pontos decididos nessa fase das negociações preliminares.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437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77500" lnSpcReduction="20000"/>
          </a:bodyPr>
          <a:lstStyle/>
          <a:p>
            <a:pPr lvl="1" algn="just">
              <a:lnSpc>
                <a:spcPct val="120000"/>
              </a:lnSpc>
            </a:pPr>
            <a:r>
              <a:rPr lang="pt-BR" dirty="0"/>
              <a:t>A fase das negociações preliminares, ainda que já haja uma minuta, não vincula os contratantes, porque o contrato só surge com o ajuste definitivo dos pontos essenciais, ao passo que na minuta há um ajuste parcial sobre pontos não essenciais do contrato. De fato, se houver o ajuste sobre os pontos essenciais é porque o contrato já se formou.</a:t>
            </a:r>
          </a:p>
          <a:p>
            <a:pPr lvl="1" algn="just">
              <a:lnSpc>
                <a:spcPct val="120000"/>
              </a:lnSpc>
            </a:pPr>
            <a:r>
              <a:rPr lang="pt-BR" dirty="0"/>
              <a:t>Saliente-se também que a parte que abandona as negociações preliminares não tem a obrigação de indenizar a outra, a não ser que a tenha induzido à crença de que o contrato seria celebrado, levando-se a realizar despesas ou a não contratar com terceiro, causando-lhe dano. Nesse caso, a desistência injustificada das tratativas acaba gerando uma responsabilidade civil extracontratual. </a:t>
            </a:r>
          </a:p>
          <a:p>
            <a:pPr lvl="1" algn="just">
              <a:lnSpc>
                <a:spcPct val="120000"/>
              </a:lnSpc>
            </a:pPr>
            <a:r>
              <a:rPr lang="pt-BR" dirty="0"/>
              <a:t>Este dever de indenizar depende de três requisitos:</a:t>
            </a:r>
          </a:p>
          <a:p>
            <a:pPr lvl="2" algn="just">
              <a:lnSpc>
                <a:spcPct val="120000"/>
              </a:lnSpc>
            </a:pPr>
            <a:r>
              <a:rPr lang="pt-BR" dirty="0"/>
              <a:t>Induzimento à crença de que o contrato se realizaria;</a:t>
            </a:r>
          </a:p>
          <a:p>
            <a:pPr lvl="2" algn="just">
              <a:lnSpc>
                <a:spcPct val="120000"/>
              </a:lnSpc>
            </a:pPr>
            <a:r>
              <a:rPr lang="pt-BR" dirty="0"/>
              <a:t>Prejuízo;</a:t>
            </a:r>
          </a:p>
          <a:p>
            <a:pPr lvl="2" algn="just">
              <a:lnSpc>
                <a:spcPct val="120000"/>
              </a:lnSpc>
            </a:pPr>
            <a:r>
              <a:rPr lang="pt-BR" dirty="0"/>
              <a:t>Desistência sem motivo justo.</a:t>
            </a:r>
          </a:p>
          <a:p>
            <a:pPr lvl="1" algn="just">
              <a:lnSpc>
                <a:spcPct val="120000"/>
              </a:lnSpc>
            </a:pPr>
            <a:r>
              <a:rPr lang="pt-BR" dirty="0"/>
              <a:t>Não obstante a obrigação de indenizar, o desistente não é obrigado a celebrar o contrato, porquanto as negociações preliminares não vinculam as partes.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926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77500" lnSpcReduction="20000"/>
          </a:bodyPr>
          <a:lstStyle/>
          <a:p>
            <a:pPr marL="1028700" lvl="1" indent="-571500">
              <a:spcBef>
                <a:spcPts val="0"/>
              </a:spcBef>
              <a:buFont typeface="+mj-lt"/>
              <a:buAutoNum type="romanUcPeriod" startAt="2"/>
            </a:pPr>
            <a:r>
              <a:rPr lang="pt-BR" b="1" dirty="0"/>
              <a:t>Proposta, </a:t>
            </a:r>
            <a:r>
              <a:rPr lang="pt-BR" b="1" dirty="0" err="1"/>
              <a:t>Policitação</a:t>
            </a:r>
            <a:r>
              <a:rPr lang="pt-BR" b="1" dirty="0"/>
              <a:t>, Oblação ou Oferta.</a:t>
            </a:r>
            <a:endParaRPr lang="pt-BR" dirty="0"/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BR" dirty="0"/>
              <a:t>A </a:t>
            </a:r>
            <a:r>
              <a:rPr lang="pt-BR" b="1" dirty="0"/>
              <a:t>proposta ou </a:t>
            </a:r>
            <a:r>
              <a:rPr lang="pt-BR" b="1" dirty="0" err="1"/>
              <a:t>policitação</a:t>
            </a:r>
            <a:r>
              <a:rPr lang="pt-BR" dirty="0"/>
              <a:t> é a declaração de vontade dirigida a alguém com quem se quer contratar, contendo todas as cláusulas essenciais do negócio, de modo que com a simples aceitação o contrato já se aperfeiçoa.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BR" dirty="0"/>
              <a:t>A proposta, para ser válida, deve ser completa, séria e dirigida à pessoa determinada ou determinável.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BR" dirty="0"/>
              <a:t>Com efeito, a proposta deve ser completa, isto é, conter as cláusulas essenciais do negócio. Na compra e venda, por exemplo, a proposta deve descrever a coisa e mencionar o preço. Se não for completa, a proposta é nula. Aquele que declara estar disposto a vender o carro, mas não fixa o preço, a rigor, não fez nenhuma proposta.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BR" dirty="0"/>
              <a:t>Urge ainda salientar, que a proposta deve ser séria. As declarações jocosas, irônicas ou cênicas não desfrutam de existência jurídica, porque, na verdade, o declarante as realiza com a convicção de que o </a:t>
            </a:r>
            <a:r>
              <a:rPr lang="pt-BR" dirty="0" err="1"/>
              <a:t>declaratário</a:t>
            </a:r>
            <a:r>
              <a:rPr lang="pt-BR" dirty="0"/>
              <a:t> logo perceberá a sua falta de seriedade. Não há sequer o propósito de enganar nesses casos, mas apenas de brincar.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95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92500" lnSpcReduction="20000"/>
          </a:bodyPr>
          <a:lstStyle/>
          <a:p>
            <a:pPr lvl="1" algn="just">
              <a:spcBef>
                <a:spcPts val="0"/>
              </a:spcBef>
            </a:pPr>
            <a:r>
              <a:rPr lang="pt-BR" sz="2600" dirty="0"/>
              <a:t>A proposta é ato unilateral </a:t>
            </a:r>
            <a:r>
              <a:rPr lang="pt-BR" sz="2600" dirty="0" err="1"/>
              <a:t>receptício</a:t>
            </a:r>
            <a:r>
              <a:rPr lang="pt-BR" sz="2600" dirty="0"/>
              <a:t>, porque deve ser dirigida a uma pessoa determinada ou determinável. A proposta aberta ao público é dirigida a pessoa determinável. Tal proposta é a veiculada por intermédio de jornal, rádio, televisão, outdoors, folhetos, etc.</a:t>
            </a:r>
          </a:p>
          <a:p>
            <a:pPr lvl="1" algn="just">
              <a:spcBef>
                <a:spcPts val="0"/>
              </a:spcBef>
            </a:pPr>
            <a:r>
              <a:rPr lang="pt-BR" sz="2600" dirty="0"/>
              <a:t>O art. 429 do CC dispõe que “a oferta ao público equivale a proposta quando encerra os requisitos essenciais ao contrato, salvo se o contrário resultar das circunstâncias ou dos usos”. Portanto, a proposta aberta ao público é plenamente válida como qualquer outra proposta.</a:t>
            </a:r>
          </a:p>
          <a:p>
            <a:pPr lvl="1" algn="just">
              <a:spcBef>
                <a:spcPts val="0"/>
              </a:spcBef>
            </a:pPr>
            <a:r>
              <a:rPr lang="pt-BR" sz="2600" dirty="0"/>
              <a:t>Por outro lado, a proposta não se confunde com as negociações preliminares. Estas não passam de uma sondagem, pois os estudos e discussões porventura realizados não têm caráter definitivo, ao passo que a proposta revela a vontade definitiva de contratar, não estando mais sujeita a estudo e discussões, porque as cláusulas essenciais já foram definidas.</a:t>
            </a:r>
          </a:p>
          <a:p>
            <a:pPr lvl="1" algn="just">
              <a:spcBef>
                <a:spcPts val="0"/>
              </a:spcBef>
            </a:pPr>
            <a:r>
              <a:rPr lang="pt-BR" sz="2600" dirty="0"/>
              <a:t>Aliás, o iniciador das negociações preliminares não é necessariamente o proponente. Com efeito, considera-se proponente a pessoa que tomou a iniciativa de emitir a declaração contendo as cláusulas essenciais do negócio. O proponente é também chamado de </a:t>
            </a:r>
            <a:r>
              <a:rPr lang="pt-BR" sz="2600" dirty="0" err="1"/>
              <a:t>policitante</a:t>
            </a:r>
            <a:r>
              <a:rPr lang="pt-BR" sz="2600" dirty="0"/>
              <a:t>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22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77500" lnSpcReduction="20000"/>
          </a:bodyPr>
          <a:lstStyle/>
          <a:p>
            <a:pPr lvl="1" algn="just">
              <a:spcBef>
                <a:spcPts val="0"/>
              </a:spcBef>
            </a:pPr>
            <a:r>
              <a:rPr lang="pt-BR" b="1" dirty="0"/>
              <a:t>Princípio da Irrevogabilidade da Proposta.</a:t>
            </a:r>
            <a:endParaRPr lang="pt-BR" dirty="0"/>
          </a:p>
          <a:p>
            <a:pPr lvl="1" algn="just">
              <a:spcBef>
                <a:spcPts val="0"/>
              </a:spcBef>
            </a:pPr>
            <a:r>
              <a:rPr lang="pt-BR" dirty="0"/>
              <a:t>Em regra, a proposta é obrigatória, isto é, não pode ser revogada unilateralmente pelo proponente.</a:t>
            </a:r>
          </a:p>
          <a:p>
            <a:pPr lvl="1" algn="just">
              <a:spcBef>
                <a:spcPts val="0"/>
              </a:spcBef>
            </a:pPr>
            <a:r>
              <a:rPr lang="pt-BR" dirty="0"/>
              <a:t>Acrescente-se ainda, que nem a morte ou interdição do proponente tem o condão de revogar a proposta. Em tais situações, os herdeiros ou o curador continuam responsáveis pelo cumprimento da proposta, a não ser quando se tratar de contrato </a:t>
            </a:r>
            <a:r>
              <a:rPr lang="pt-BR" i="1" dirty="0" err="1"/>
              <a:t>intuitu</a:t>
            </a:r>
            <a:r>
              <a:rPr lang="pt-BR" i="1" dirty="0"/>
              <a:t> personae</a:t>
            </a:r>
            <a:r>
              <a:rPr lang="pt-BR" dirty="0"/>
              <a:t> que encerra uma obrigação de fazer personalíssima, quando, então, a morte e a interdição provocam a extinção da proposta.</a:t>
            </a:r>
          </a:p>
          <a:p>
            <a:pPr lvl="1" algn="just">
              <a:spcBef>
                <a:spcPts val="0"/>
              </a:spcBef>
            </a:pPr>
            <a:r>
              <a:rPr lang="pt-BR" dirty="0"/>
              <a:t>O princípio da irrevogabilidade ou obrigatoriedade da proposta comporta algumas exceções.</a:t>
            </a:r>
          </a:p>
          <a:p>
            <a:pPr lvl="1" algn="just">
              <a:spcBef>
                <a:spcPts val="0"/>
              </a:spcBef>
            </a:pPr>
            <a:r>
              <a:rPr lang="pt-BR" dirty="0"/>
              <a:t>A primeira delas ocorre quando a falta de obrigatoriedade resultar dos próprios termos da proposta, isto é, o </a:t>
            </a:r>
            <a:r>
              <a:rPr lang="pt-BR" dirty="0" err="1"/>
              <a:t>policitante</a:t>
            </a:r>
            <a:r>
              <a:rPr lang="pt-BR" dirty="0"/>
              <a:t> ressalva que a proposta não é definitiva (art. 427, CC). No tocante à proposta aberta ao público, preceitua o parágrafo único do art. 429 do CC que </a:t>
            </a:r>
            <a:r>
              <a:rPr lang="pt-BR" i="1" dirty="0"/>
              <a:t>“pode revogar-se a oferta pela mesma via de sua divulgação, desde que ressalvada esta faculdade na oferta realizada”.</a:t>
            </a:r>
            <a:endParaRPr lang="pt-BR" dirty="0"/>
          </a:p>
          <a:p>
            <a:pPr lvl="1" algn="just">
              <a:spcBef>
                <a:spcPts val="0"/>
              </a:spcBef>
            </a:pPr>
            <a:r>
              <a:rPr lang="pt-BR" dirty="0"/>
              <a:t>A segunda ocorre quando a falta de obrigatoriedade resultar da natureza do negócio (art. 427, CC). Assim, a proposta aberta ao público, por sua própria natureza, está condicionada à disponibilidade do estoque e à ressalva quanto à escolha da outra parte</a:t>
            </a:r>
            <a:r>
              <a:rPr lang="pt-BR" dirty="0" smtClean="0"/>
              <a:t>.</a:t>
            </a:r>
          </a:p>
          <a:p>
            <a:pPr lvl="1" algn="just">
              <a:spcBef>
                <a:spcPts val="0"/>
              </a:spcBef>
            </a:pPr>
            <a:r>
              <a:rPr lang="pt-BR" dirty="0" smtClean="0"/>
              <a:t>A terceira ocorre quando a falta de obrigatoriedade deriva das circunstâncias do caso (art. 427, CC). Tais circunstâncias estão previstas no art. 428, CC e são as seguintes:</a:t>
            </a:r>
          </a:p>
          <a:p>
            <a:pPr lvl="1" algn="just">
              <a:spcBef>
                <a:spcPts val="0"/>
              </a:spcBef>
            </a:pPr>
            <a:endParaRPr lang="pt-BR" dirty="0"/>
          </a:p>
          <a:p>
            <a:pPr lvl="1" algn="just">
              <a:spcBef>
                <a:spcPts val="0"/>
              </a:spcBef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7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3432</Words>
  <Application>Microsoft Office PowerPoint</Application>
  <PresentationFormat>Apresentação na tela (4:3)</PresentationFormat>
  <Paragraphs>83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Formação contratual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Formação contratual</dc:title>
  <dc:creator>Djalma</dc:creator>
  <cp:lastModifiedBy>Djalma</cp:lastModifiedBy>
  <cp:revision>2</cp:revision>
  <dcterms:created xsi:type="dcterms:W3CDTF">2013-02-26T10:44:51Z</dcterms:created>
  <dcterms:modified xsi:type="dcterms:W3CDTF">2013-02-26T11:02:04Z</dcterms:modified>
</cp:coreProperties>
</file>