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03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54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24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7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633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93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21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34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926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274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6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569AF-847B-42BD-A140-F09E45EA534C}" type="datetimeFigureOut">
              <a:rPr lang="pt-BR" smtClean="0"/>
              <a:t>05/03/2013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2969-9B21-4A05-8539-92D14854B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35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Classificação dos Contratos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794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62500" lnSpcReduction="20000"/>
          </a:bodyPr>
          <a:lstStyle/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Vê-se, portanto, que o objeto do contrato aleatório está ligado à ideia de risco.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 </a:t>
            </a:r>
            <a:r>
              <a:rPr lang="pt-BR" b="1" dirty="0">
                <a:ea typeface="Calibri"/>
                <a:cs typeface="Times New Roman"/>
              </a:rPr>
              <a:t>contrato abstrato</a:t>
            </a:r>
            <a:r>
              <a:rPr lang="pt-BR" dirty="0">
                <a:ea typeface="Calibri"/>
                <a:cs typeface="Times New Roman"/>
              </a:rPr>
              <a:t> é aquele que é obrigatório, independentemente da causa que o gerou. Neste contrato, como ensina Orlando Gomes, se abstrai a causa, de modo que quem o alega só tem de provar o seu conteúdo. Exemplo típico nota promissória.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 </a:t>
            </a:r>
            <a:r>
              <a:rPr lang="pt-BR" b="1" dirty="0">
                <a:ea typeface="Calibri"/>
                <a:cs typeface="Times New Roman"/>
              </a:rPr>
              <a:t>contrato causal</a:t>
            </a:r>
            <a:r>
              <a:rPr lang="pt-BR" dirty="0">
                <a:ea typeface="Calibri"/>
                <a:cs typeface="Times New Roman"/>
              </a:rPr>
              <a:t> por sua vez, é o que deixa de ser obrigatório, quando a causa dor ilícita ou imoral.  Sobre o assunto, o art. 166, III do CC dispõe que é nulo o negócio jurídico quando o motivo determinante, comum a ambas as partes, for ilícito.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Assim, o motivo, isto é, a razão psicológica da prática do ato, que, evidentemente compreende a causa, qual seja a finalidade econômica e social do negócio, pode gerar a nulidade do contrato, desde que presentes dois requisitos: </a:t>
            </a:r>
            <a:endParaRPr lang="pt-BR" dirty="0" smtClean="0">
              <a:ea typeface="Calibri"/>
              <a:cs typeface="Times New Roman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pt-BR" dirty="0" smtClean="0">
                <a:ea typeface="Calibri"/>
                <a:cs typeface="Times New Roman"/>
              </a:rPr>
              <a:t>a</a:t>
            </a:r>
            <a:r>
              <a:rPr lang="pt-BR" dirty="0">
                <a:ea typeface="Calibri"/>
                <a:cs typeface="Times New Roman"/>
              </a:rPr>
              <a:t>) se o objeto for ilícito; </a:t>
            </a:r>
            <a:endParaRPr lang="pt-BR" dirty="0" smtClean="0">
              <a:ea typeface="Calibri"/>
              <a:cs typeface="Times New Roman"/>
            </a:endParaRP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pt-BR" dirty="0" smtClean="0">
                <a:ea typeface="Calibri"/>
                <a:cs typeface="Times New Roman"/>
              </a:rPr>
              <a:t>b</a:t>
            </a:r>
            <a:r>
              <a:rPr lang="pt-BR" dirty="0">
                <a:ea typeface="Calibri"/>
                <a:cs typeface="Times New Roman"/>
              </a:rPr>
              <a:t>) for comum a ambas as partes.</a:t>
            </a:r>
            <a:endParaRPr lang="pt-BR" sz="2000" dirty="0"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Haverá por exemplo, nulidade na hipótese de A doar uma casa para B, e troca de este vir a matar C.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Anote-se, porém, que a força do princípio da relatividade dos contratos, a causa não pode ser oponível ao terceiro de boa fé.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A propósito, salienta Vicente </a:t>
            </a:r>
            <a:r>
              <a:rPr lang="pt-BR" dirty="0" err="1">
                <a:ea typeface="Calibri"/>
                <a:cs typeface="Times New Roman"/>
              </a:rPr>
              <a:t>Ráo</a:t>
            </a:r>
            <a:r>
              <a:rPr lang="pt-BR" dirty="0">
                <a:ea typeface="Calibri"/>
                <a:cs typeface="Times New Roman"/>
              </a:rPr>
              <a:t>: </a:t>
            </a:r>
            <a:r>
              <a:rPr lang="pt-BR" i="1" dirty="0">
                <a:ea typeface="Calibri"/>
                <a:cs typeface="Times New Roman"/>
              </a:rPr>
              <a:t>“segundo o nosso direito, o que distingue fundamentalmente os atos chamados causais dos abstratos é a inadmissibilidade, nestes, da oposição ao terceiro das exceções pessoais acaso oponíveis entre as partes originárias do mesmo ato”.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37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Quanto ao exame de uns em relação aos outros, pode ser: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Principais.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Acessórios.</a:t>
            </a:r>
            <a:endParaRPr lang="pt-BR" sz="28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Os contratos principais e acessórios são denominados e reciprocamente considerados, porquanto examinados uns em relação aos outros.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b="1" dirty="0">
                <a:ea typeface="Calibri"/>
                <a:cs typeface="Times New Roman"/>
              </a:rPr>
              <a:t>Contrato principal </a:t>
            </a:r>
            <a:r>
              <a:rPr lang="pt-BR" dirty="0">
                <a:ea typeface="Calibri"/>
                <a:cs typeface="Times New Roman"/>
              </a:rPr>
              <a:t>é o que tem existência autônoma, isto é, independentemente de outro contrato. Exemplo: compra e venda, doação, permuta, etc.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b="1" dirty="0">
                <a:ea typeface="Calibri"/>
                <a:cs typeface="Times New Roman"/>
              </a:rPr>
              <a:t>Contrato acessório</a:t>
            </a:r>
            <a:r>
              <a:rPr lang="pt-BR" dirty="0">
                <a:ea typeface="Calibri"/>
                <a:cs typeface="Times New Roman"/>
              </a:rPr>
              <a:t> ou dependente ou </a:t>
            </a:r>
            <a:r>
              <a:rPr lang="pt-BR" i="1" dirty="0">
                <a:ea typeface="Calibri"/>
                <a:cs typeface="Times New Roman"/>
              </a:rPr>
              <a:t>pacta </a:t>
            </a:r>
            <a:r>
              <a:rPr lang="pt-BR" i="1" dirty="0" err="1">
                <a:ea typeface="Calibri"/>
                <a:cs typeface="Times New Roman"/>
              </a:rPr>
              <a:t>adjecta</a:t>
            </a:r>
            <a:r>
              <a:rPr lang="pt-BR" i="1" dirty="0">
                <a:ea typeface="Calibri"/>
                <a:cs typeface="Times New Roman"/>
              </a:rPr>
              <a:t> </a:t>
            </a:r>
            <a:r>
              <a:rPr lang="pt-BR" dirty="0">
                <a:ea typeface="Calibri"/>
                <a:cs typeface="Times New Roman"/>
              </a:rPr>
              <a:t>é o que visa assegurar a execução de outro contrato. Exemplo: arras, fiança, etc. Assim, o contrato acessório tem por pressuposto outro contrato. Como decorrência máxima: </a:t>
            </a:r>
            <a:r>
              <a:rPr lang="pt-BR" i="1" dirty="0">
                <a:ea typeface="Calibri"/>
                <a:cs typeface="Times New Roman"/>
              </a:rPr>
              <a:t>“o acessório segue o principal”,</a:t>
            </a:r>
            <a:r>
              <a:rPr lang="pt-BR" dirty="0">
                <a:ea typeface="Calibri"/>
                <a:cs typeface="Times New Roman"/>
              </a:rPr>
              <a:t> convém destacar duas regras fundamentais</a:t>
            </a:r>
            <a:r>
              <a:rPr lang="pt-BR" dirty="0" smtClean="0">
                <a:ea typeface="Calibri"/>
                <a:cs typeface="Times New Roman"/>
              </a:rPr>
              <a:t>:</a:t>
            </a:r>
          </a:p>
          <a:p>
            <a:pPr lvl="2" algn="just">
              <a:lnSpc>
                <a:spcPct val="115000"/>
              </a:lnSpc>
              <a:spcBef>
                <a:spcPts val="0"/>
              </a:spcBef>
              <a:buFont typeface="+mj-lt"/>
              <a:buAutoNum type="romanUcPeriod"/>
            </a:pPr>
            <a:r>
              <a:rPr lang="pt-BR" dirty="0">
                <a:ea typeface="Calibri"/>
                <a:cs typeface="Times New Roman"/>
              </a:rPr>
              <a:t>A invalidade da obrigação principal implica a das obrigações acessórias, mas a destas não induz a da obrigação principal (art. 184, segunda parte, CC).</a:t>
            </a:r>
            <a:endParaRPr lang="pt-BR" sz="2000" dirty="0">
              <a:ea typeface="Calibri"/>
              <a:cs typeface="Times New Roman"/>
            </a:endParaRPr>
          </a:p>
          <a:p>
            <a:pPr lvl="2" algn="just">
              <a:lnSpc>
                <a:spcPct val="115000"/>
              </a:lnSpc>
              <a:spcBef>
                <a:spcPts val="0"/>
              </a:spcBef>
              <a:buFont typeface="+mj-lt"/>
              <a:buAutoNum type="romanUcPeriod"/>
            </a:pPr>
            <a:r>
              <a:rPr lang="pt-BR" dirty="0">
                <a:ea typeface="Calibri"/>
                <a:cs typeface="Times New Roman"/>
              </a:rPr>
              <a:t>A prescrição da obrigação principal estende-se às acessórias, mas a destas não se comunica àquelas.</a:t>
            </a:r>
            <a:endParaRPr lang="pt-BR" sz="20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692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Quanto à designação, podem ser: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Nominados ou Típicos.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Inominados ou Atípicos.</a:t>
            </a:r>
            <a:endParaRPr lang="pt-BR" sz="28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b="1" dirty="0">
                <a:ea typeface="Calibri"/>
                <a:cs typeface="Times New Roman"/>
              </a:rPr>
              <a:t>Contratos nominados ou Típicos</a:t>
            </a:r>
            <a:r>
              <a:rPr lang="pt-BR" dirty="0">
                <a:ea typeface="Calibri"/>
                <a:cs typeface="Times New Roman"/>
              </a:rPr>
              <a:t> são os disciplinados na lei com designação própria. O Código Civil prevê </a:t>
            </a:r>
            <a:r>
              <a:rPr lang="pt-BR" u="sng" dirty="0">
                <a:ea typeface="Calibri"/>
                <a:cs typeface="Times New Roman"/>
              </a:rPr>
              <a:t>23 contratos</a:t>
            </a:r>
            <a:r>
              <a:rPr lang="pt-BR" dirty="0">
                <a:ea typeface="Calibri"/>
                <a:cs typeface="Times New Roman"/>
              </a:rPr>
              <a:t>: compra e venda, troca, contrato </a:t>
            </a:r>
            <a:r>
              <a:rPr lang="pt-BR" dirty="0" err="1">
                <a:ea typeface="Calibri"/>
                <a:cs typeface="Times New Roman"/>
              </a:rPr>
              <a:t>estimatório</a:t>
            </a:r>
            <a:r>
              <a:rPr lang="pt-BR" dirty="0">
                <a:ea typeface="Calibri"/>
                <a:cs typeface="Times New Roman"/>
              </a:rPr>
              <a:t>, doação, locação de coisas, empréstimo, prestação de serviço, empreitada, depósito, mandato, comissão, agência, distribuição, corretagem, transporte, constituição de renda, seguro, jogo, aposta, fiança, sociedade, transação e compromisso. Há ainda, outros contratos nominados, previstos na legislação extravagante. Com efeito a Lei º 9.610/98 prevê o contrato de edição, representação e execução; e a Lei nº 4.504/64 (Estatuto da Terra) que prevê o contrato de parceria rural.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Os contratos inominados ou atípicos são os criados pelas partes com base no princípio da autonomia da vontade. Sobre o assunto, dispõe o art. 425 do CC: </a:t>
            </a:r>
            <a:r>
              <a:rPr lang="pt-BR" i="1" dirty="0">
                <a:ea typeface="Calibri"/>
                <a:cs typeface="Times New Roman"/>
              </a:rPr>
              <a:t>“é lícito às partes estipular contratos atípicos, observadas as normas gerais fixadas neste Código”. </a:t>
            </a:r>
            <a:r>
              <a:rPr lang="pt-BR" dirty="0">
                <a:ea typeface="Calibri"/>
                <a:cs typeface="Times New Roman"/>
              </a:rPr>
              <a:t>Conclui-se portanto, que o rol dos contratos é </a:t>
            </a:r>
            <a:r>
              <a:rPr lang="pt-BR" i="1" dirty="0" err="1">
                <a:ea typeface="Calibri"/>
                <a:cs typeface="Times New Roman"/>
              </a:rPr>
              <a:t>numerus</a:t>
            </a:r>
            <a:r>
              <a:rPr lang="pt-BR" i="1" dirty="0">
                <a:ea typeface="Calibri"/>
                <a:cs typeface="Times New Roman"/>
              </a:rPr>
              <a:t> </a:t>
            </a:r>
            <a:r>
              <a:rPr lang="pt-BR" i="1" dirty="0" err="1">
                <a:ea typeface="Calibri"/>
                <a:cs typeface="Times New Roman"/>
              </a:rPr>
              <a:t>apertus</a:t>
            </a:r>
            <a:r>
              <a:rPr lang="pt-BR" i="1" dirty="0">
                <a:ea typeface="Calibri"/>
                <a:cs typeface="Times New Roman"/>
              </a:rPr>
              <a:t>, </a:t>
            </a:r>
            <a:r>
              <a:rPr lang="pt-BR" dirty="0">
                <a:ea typeface="Calibri"/>
                <a:cs typeface="Times New Roman"/>
              </a:rPr>
              <a:t>isto é, meramente exemplificativo. Como exemplos desses contratos, podemos citar: o contrato de cessão de clientela, o contrato sobre exploração de lavoura de café, permuta de coisa com obrigação de fazer, a hospedagem, etc.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Saliente-se ainda, que há os chamados </a:t>
            </a:r>
            <a:r>
              <a:rPr lang="pt-BR" b="1" dirty="0">
                <a:ea typeface="Calibri"/>
                <a:cs typeface="Times New Roman"/>
              </a:rPr>
              <a:t>contratos mistos</a:t>
            </a:r>
            <a:r>
              <a:rPr lang="pt-BR" dirty="0">
                <a:ea typeface="Calibri"/>
                <a:cs typeface="Times New Roman"/>
              </a:rPr>
              <a:t>, que são aqueles que aliam a tipicidade e atipicidade, ou então, consistem na fusão de dois contratos típicos, que se unem para formar um único contrato. Tal ocorre por exemplo, quando se vende um equipamento de informática (hardware), cedendo-se gratuitamente os programas de utilização (software). 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28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Quanto ao objeto, os contratos podem ser: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Preliminares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Definitivos</a:t>
            </a:r>
            <a:endParaRPr lang="pt-BR" sz="28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 </a:t>
            </a:r>
            <a:r>
              <a:rPr lang="pt-BR" b="1" dirty="0">
                <a:ea typeface="Calibri"/>
                <a:cs typeface="Times New Roman"/>
              </a:rPr>
              <a:t>contrato definitivo</a:t>
            </a:r>
            <a:r>
              <a:rPr lang="pt-BR" dirty="0">
                <a:ea typeface="Calibri"/>
                <a:cs typeface="Times New Roman"/>
              </a:rPr>
              <a:t> é que é objeto do contrato preliminar. O contrato preliminar por sua vez, também chamado de </a:t>
            </a:r>
            <a:r>
              <a:rPr lang="pt-BR" i="1" dirty="0">
                <a:ea typeface="Calibri"/>
                <a:cs typeface="Times New Roman"/>
              </a:rPr>
              <a:t>pacto de </a:t>
            </a:r>
            <a:r>
              <a:rPr lang="pt-BR" i="1" dirty="0" err="1">
                <a:ea typeface="Calibri"/>
                <a:cs typeface="Times New Roman"/>
              </a:rPr>
              <a:t>contraendo</a:t>
            </a:r>
            <a:r>
              <a:rPr lang="pt-BR" i="1" dirty="0">
                <a:ea typeface="Calibri"/>
                <a:cs typeface="Times New Roman"/>
              </a:rPr>
              <a:t> </a:t>
            </a:r>
            <a:r>
              <a:rPr lang="pt-BR" dirty="0">
                <a:ea typeface="Calibri"/>
                <a:cs typeface="Times New Roman"/>
              </a:rPr>
              <a:t>é o que tem por objeto a realização de um contrato definitivo. Há ainda outras denominações, a saber: compromisso, pré-contrato, contrato preparatório, promessa de contrato etc.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Por meio do contrato preliminar, as partes se comprometem a celebrar, no futuro, um contrato definitivo.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 </a:t>
            </a:r>
            <a:r>
              <a:rPr lang="pt-BR" b="1" dirty="0">
                <a:ea typeface="Calibri"/>
                <a:cs typeface="Times New Roman"/>
              </a:rPr>
              <a:t>contrato preliminar</a:t>
            </a:r>
            <a:r>
              <a:rPr lang="pt-BR" dirty="0">
                <a:ea typeface="Calibri"/>
                <a:cs typeface="Times New Roman"/>
              </a:rPr>
              <a:t> é um verdadeiro contrato, gerando, portanto, direitos e obrigações, não se confundindo com as negociações preliminares, pois estas últimas não gera direitos contratuais, tendo em vista a inexistência do contrato. Acrescente-se ainda que o descumprimento do contrato preliminar autoriza a outra parte a mover ação judicial de emissão de declaração de vontade, obtendo-se uma sentença que produza o mesmo efeito que o contrato definitivo. No compromisso de compra e venda, essa ação denomina-se Adjudicação compulsória. Em contrapartida, a desistência das negociações preliminares, em hipótese alguma, autoriza a ação de emissão de declaração de vontade, podendo, em certos casos, como já foi dito, ensejar uma ação de perdas e danos com base na responsabilidade extracontratual. O contrato preliminar encontra-se disciplinado nos </a:t>
            </a:r>
            <a:r>
              <a:rPr lang="pt-BR" dirty="0" err="1">
                <a:ea typeface="Calibri"/>
                <a:cs typeface="Times New Roman"/>
              </a:rPr>
              <a:t>arts</a:t>
            </a:r>
            <a:r>
              <a:rPr lang="pt-BR" dirty="0">
                <a:ea typeface="Calibri"/>
                <a:cs typeface="Times New Roman"/>
              </a:rPr>
              <a:t>. 462 a 466 do CC.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189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Quanto ao seu objeto, os contratos podem ser: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De execução continuada.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De execução instantânea.</a:t>
            </a:r>
            <a:endParaRPr lang="pt-BR" sz="28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 </a:t>
            </a:r>
            <a:r>
              <a:rPr lang="pt-BR" b="1" dirty="0">
                <a:ea typeface="Calibri"/>
                <a:cs typeface="Times New Roman"/>
              </a:rPr>
              <a:t>contrato de execução instantânea ou imediata ou única </a:t>
            </a:r>
            <a:r>
              <a:rPr lang="pt-BR" dirty="0">
                <a:ea typeface="Calibri"/>
                <a:cs typeface="Times New Roman"/>
              </a:rPr>
              <a:t>é o que se cumpre em um só momento. As prestações são cumpridas simultaneamente. Exemplo: compra e venda à vista.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 </a:t>
            </a:r>
            <a:r>
              <a:rPr lang="pt-BR" b="1" dirty="0">
                <a:ea typeface="Calibri"/>
                <a:cs typeface="Times New Roman"/>
              </a:rPr>
              <a:t>contrato de execução sucessiva ou continuada</a:t>
            </a:r>
            <a:r>
              <a:rPr lang="pt-BR" dirty="0">
                <a:ea typeface="Calibri"/>
                <a:cs typeface="Times New Roman"/>
              </a:rPr>
              <a:t> ou de duração é aquele em que as prestações não são cumpridas em um único momento. Nesses contratos, as prestações se protraem no tempo. </a:t>
            </a:r>
            <a:r>
              <a:rPr lang="pt-BR" dirty="0" err="1">
                <a:ea typeface="Calibri"/>
                <a:cs typeface="Times New Roman"/>
              </a:rPr>
              <a:t>Ex</a:t>
            </a:r>
            <a:r>
              <a:rPr lang="pt-BR" dirty="0">
                <a:ea typeface="Calibri"/>
                <a:cs typeface="Times New Roman"/>
              </a:rPr>
              <a:t>: compra e venda em prestações, locações, etc.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Sílvio Venosa com muita pertinência, realça a existência de contratos instantâneos com execução diferida, quando as partes adiam o cumprimento de suas obrigações para um momento posterior ao contrato. Tal ocorre na compra e venda, quando o pagamento ou a entrega da coisa é fixado para outra data, que não a da realização da avença. Assim, também, na venda sob condição suspensiva.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74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0000" lnSpcReduction="20000"/>
          </a:bodyPr>
          <a:lstStyle/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A importância da distinção, entre os contratos instantâneos e os de duração, consiste no seguinte: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A teoria da imprevisão só é aplicável aos contratos de duração e aos contratos de execução futura diferida;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A </a:t>
            </a:r>
            <a:r>
              <a:rPr lang="pt-BR" dirty="0" err="1">
                <a:ea typeface="Calibri"/>
                <a:cs typeface="Times New Roman"/>
              </a:rPr>
              <a:t>exceptio</a:t>
            </a:r>
            <a:r>
              <a:rPr lang="pt-BR" dirty="0">
                <a:ea typeface="Calibri"/>
                <a:cs typeface="Times New Roman"/>
              </a:rPr>
              <a:t> non </a:t>
            </a:r>
            <a:r>
              <a:rPr lang="pt-BR" dirty="0" err="1">
                <a:ea typeface="Calibri"/>
                <a:cs typeface="Times New Roman"/>
              </a:rPr>
              <a:t>adimpleti</a:t>
            </a:r>
            <a:r>
              <a:rPr lang="pt-BR" dirty="0">
                <a:ea typeface="Calibri"/>
                <a:cs typeface="Times New Roman"/>
              </a:rPr>
              <a:t> </a:t>
            </a:r>
            <a:r>
              <a:rPr lang="pt-BR" dirty="0" err="1">
                <a:ea typeface="Calibri"/>
                <a:cs typeface="Times New Roman"/>
              </a:rPr>
              <a:t>contractus</a:t>
            </a:r>
            <a:r>
              <a:rPr lang="pt-BR" dirty="0">
                <a:ea typeface="Calibri"/>
                <a:cs typeface="Times New Roman"/>
              </a:rPr>
              <a:t> só é arguível nos contratos de execução instantânea;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Nos contratos instantâneos a resolução por inexecução reconduz as partes ao status quo ante, ao passo que nos contratos de duração o efeito é </a:t>
            </a:r>
            <a:r>
              <a:rPr lang="pt-BR" dirty="0" err="1">
                <a:ea typeface="Calibri"/>
                <a:cs typeface="Times New Roman"/>
              </a:rPr>
              <a:t>ex</a:t>
            </a:r>
            <a:r>
              <a:rPr lang="pt-BR" dirty="0">
                <a:ea typeface="Calibri"/>
                <a:cs typeface="Times New Roman"/>
              </a:rPr>
              <a:t> nunc, não atingindo os efeitos já produzidos;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Nos contratos de duração, a prescrição de cada prestação corre separadamente, a partir da data em que cada prestação se torna exigível</a:t>
            </a:r>
            <a:r>
              <a:rPr lang="pt-BR" dirty="0" smtClean="0">
                <a:ea typeface="Calibri"/>
                <a:cs typeface="Times New Roman"/>
              </a:rPr>
              <a:t>.</a:t>
            </a:r>
          </a:p>
          <a:p>
            <a:pPr marL="457200" lvl="1"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pt-BR" dirty="0" smtClean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Quanto à importância da pessoa do contratante, os contratos podem ser: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pessoais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impessoais</a:t>
            </a:r>
            <a:endParaRPr lang="pt-BR" sz="28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Os </a:t>
            </a:r>
            <a:r>
              <a:rPr lang="pt-BR" b="1" dirty="0">
                <a:ea typeface="Calibri"/>
                <a:cs typeface="Times New Roman"/>
              </a:rPr>
              <a:t>contratos pessoais ou </a:t>
            </a:r>
            <a:r>
              <a:rPr lang="pt-BR" b="1" i="1" dirty="0" err="1">
                <a:ea typeface="Calibri"/>
                <a:cs typeface="Times New Roman"/>
              </a:rPr>
              <a:t>intuitu</a:t>
            </a:r>
            <a:r>
              <a:rPr lang="pt-BR" b="1" i="1" dirty="0">
                <a:ea typeface="Calibri"/>
                <a:cs typeface="Times New Roman"/>
              </a:rPr>
              <a:t> personae</a:t>
            </a:r>
            <a:r>
              <a:rPr lang="pt-BR" dirty="0">
                <a:ea typeface="Calibri"/>
                <a:cs typeface="Times New Roman"/>
              </a:rPr>
              <a:t> são os que envolvem uma obrigação de fazer ou não fazer infungíveis. Nesses contratos, a prestação deve ser cumprida pessoalmente pelo devedor.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Os </a:t>
            </a:r>
            <a:r>
              <a:rPr lang="pt-BR" b="1" dirty="0">
                <a:ea typeface="Calibri"/>
                <a:cs typeface="Times New Roman"/>
              </a:rPr>
              <a:t>contratos impessoais</a:t>
            </a:r>
            <a:r>
              <a:rPr lang="pt-BR" dirty="0">
                <a:ea typeface="Calibri"/>
                <a:cs typeface="Times New Roman"/>
              </a:rPr>
              <a:t> são aqueles em que a prestação pode ser cumprida por qualquer pessoa. Tal ocorre com a obrigação de dar e as obrigações de fazer e não fazer fungíveis.</a:t>
            </a:r>
            <a:endParaRPr lang="pt-BR" sz="24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04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Quanto ao modo de elaboração, os contratos podem ser: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paritários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de adesão</a:t>
            </a:r>
            <a:endParaRPr lang="pt-BR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Contratos por adesão</a:t>
            </a:r>
            <a:endParaRPr lang="pt-BR" sz="28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Os contratos paritários são aqueles em que as cláusulas são fixadas pelas partes, após o livre debate na fase das negociações preliminares.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Os contratos de adesão são aqueles elaborados exclusivamente por uma das partes, que detém o monopólio de fato ou de direito do objeto do negócio. </a:t>
            </a:r>
            <a:r>
              <a:rPr lang="pt-BR" dirty="0" err="1">
                <a:ea typeface="Calibri"/>
                <a:cs typeface="Times New Roman"/>
              </a:rPr>
              <a:t>Exs</a:t>
            </a:r>
            <a:r>
              <a:rPr lang="pt-BR" dirty="0">
                <a:ea typeface="Calibri"/>
                <a:cs typeface="Times New Roman"/>
              </a:rPr>
              <a:t>: fornecimento de gás, eletricidade, água, etc.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Os contratos por adesão são aqueles elaborados exclusivamente por uma das partes, que, porém, não detém o monopólio de fato ou de direito do objeto do negócio. Tal ocorre por exemplo, quando todas as cláusulas são predeterminadas por uma das partes, sem possibilidade de qualquer modificação.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Essa distinção haurida de Orlando Gomes, não é aceita por todos os civilistas. Muitos preferem enquadrar esses últimos contratos dentro dos paritários, utilizando-se como sinônimas as expressões ‘contrato de adesão’ e ‘contrato por adesão’.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702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7500" lnSpcReduction="20000"/>
          </a:bodyPr>
          <a:lstStyle/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Urge, para que se configure o contrato de adesão, a presença dos seguintes requisitos: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Elaboração das cláusulas por apenas uma das partes;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Impossibilidade de a outra parte discutir a alteração dessas cláusulas;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Necessidade de contratar por parte de todos ou de um número considerável de pessoas;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Proposta permanente dirigida a todos os interessados, isto é, as cláusulas são as mesmas para todos;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pt-BR" dirty="0">
                <a:ea typeface="Calibri"/>
                <a:cs typeface="Times New Roman"/>
              </a:rPr>
              <a:t>O contratante mais forte deve desfrutar de um monopólio de direito ou de fato.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Dispõe o art. 423 do CC: “quando houver no contrato de adesão cláusulas ambíguas ou contraditórias, dever-se-á adotar a interpretação mais favorável ao aderente”.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Acrescenta ainda o art. 424 do CC: “nos contratos de adesão, são nulas as cláusulas que estipulem a renúncia antecipada do aderente a direito resultante da natureza do negócio”.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Nos negócios regidos pelo Código Civil, o contrato só será de adesão se houver a necessidade de contratar do aderente e o monopólio do objeto do negócio  pela parte que o redigiu. Ao aderente resta o dilema: ou aceita ou deixa de ter água, luz, etc.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29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0000" lnSpcReduction="20000"/>
          </a:bodyPr>
          <a:lstStyle/>
          <a:p>
            <a:pPr lvl="1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>
                <a:ea typeface="Calibri"/>
                <a:cs typeface="Times New Roman"/>
              </a:rPr>
              <a:t>No Código de Defesa do Consumidor, porém, são dispensados esses dois requisitos. Com efeito, dispõe o art. 54: “Contrato de adesão é aquele cujas cláusulas tenham sido aprovadas pela autoridade competente ou estabelecidas unilateralmente pelo fornecedor de produtos ou serviços, sem que o consumidor possa discutir ou modificar substancialmente seu conteúdo”.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>
                <a:ea typeface="Calibri"/>
                <a:cs typeface="Times New Roman"/>
              </a:rPr>
              <a:t>O §1º do citado art. 54 do CDC acrescenta que “a inserção de cláusula no formulário não desfigura a natureza de adesão do contrato”.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>
                <a:ea typeface="Calibri"/>
                <a:cs typeface="Times New Roman"/>
              </a:rPr>
              <a:t>Assim, os contratos de seguro, financiamento bancário e transportes coletivos acabam também sendo considerados de adesão, nos moldes do Código de Defesa do Consumidor.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>
                <a:ea typeface="Calibri"/>
                <a:cs typeface="Times New Roman"/>
              </a:rPr>
              <a:t>Diversos civilistas negam a natureza contratual do contrato de adesão, pois não são redigidos pela autonomia da vontade. Os que assim pensam o consideram uma instituição e não um contrato.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>
                <a:ea typeface="Calibri"/>
                <a:cs typeface="Times New Roman"/>
              </a:rPr>
              <a:t>Prevalece, porém, a concepção contratual, porque presente o mútuo consentimento, embora a manifestação de uma das partes se restrinja a uma simples anuência.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t-BR" dirty="0">
                <a:ea typeface="Calibri"/>
                <a:cs typeface="Times New Roman"/>
              </a:rPr>
              <a:t>Por outro lado, os chamados </a:t>
            </a:r>
            <a:r>
              <a:rPr lang="pt-BR" b="1" dirty="0">
                <a:ea typeface="Calibri"/>
                <a:cs typeface="Times New Roman"/>
              </a:rPr>
              <a:t>contratos-tipo ou por formulário</a:t>
            </a:r>
            <a:r>
              <a:rPr lang="pt-BR" dirty="0">
                <a:ea typeface="Calibri"/>
                <a:cs typeface="Times New Roman"/>
              </a:rPr>
              <a:t> são aqueles em que as cláusulas já são previamente impressas por uma das partes. Nem todo contrato-tipo configura um contrato de adesão.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830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 lnSpcReduction="20000"/>
          </a:bodyPr>
          <a:lstStyle/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De fato, o contrato de adesão, dentre os diversos requisitos, exige que a proposta seja dirigida a um número indeterminado de pessoas, ao passo que no contrato-tipo, às vezes o contratante é identificável, como por exemplo, a locação.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Ademais, no contrato de adesão não há qualquer possibilidade de discussão das cláusulas contratuais, sendo certo que essa possibilidade pode encontrar-se presente no contrato-tipo, mediante o acréscimo de outras cláusulas. No conflito entre a cláusula impressa e a escrita, prevalecerá a última.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Bef>
                <a:spcPts val="0"/>
              </a:spcBef>
            </a:pPr>
            <a:r>
              <a:rPr lang="pt-BR" dirty="0">
                <a:ea typeface="Calibri"/>
                <a:cs typeface="Times New Roman"/>
              </a:rPr>
              <a:t>Finalmente costuma-se ainda designar o </a:t>
            </a:r>
            <a:r>
              <a:rPr lang="pt-BR" b="1" dirty="0">
                <a:ea typeface="Calibri"/>
                <a:cs typeface="Times New Roman"/>
              </a:rPr>
              <a:t>contrato coativo</a:t>
            </a:r>
            <a:r>
              <a:rPr lang="pt-BR" dirty="0">
                <a:ea typeface="Calibri"/>
                <a:cs typeface="Times New Roman"/>
              </a:rPr>
              <a:t> o celebrado entre a concessionária de serviço público e o usuário. Exemplo: água, luz, telefone, etc. A concessionária não pode se recusar a contratar quando o usuário preencher os requisitos gerais, e este, por sua vez, sente-se compelido a contratar esses serviços.</a:t>
            </a:r>
            <a:endParaRPr lang="pt-BR" sz="24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513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/>
          </a:bodyPr>
          <a:lstStyle/>
          <a:p>
            <a:r>
              <a:rPr lang="pt-BR" b="1" dirty="0" smtClean="0"/>
              <a:t>Introdução</a:t>
            </a:r>
            <a:r>
              <a:rPr lang="pt-BR" b="1" dirty="0"/>
              <a:t>.</a:t>
            </a:r>
            <a:endParaRPr lang="pt-BR" dirty="0"/>
          </a:p>
          <a:p>
            <a:pPr lvl="1" algn="just"/>
            <a:r>
              <a:rPr lang="pt-BR" dirty="0"/>
              <a:t>A classificação dos contratos é uma questão propedêutica, necessária para desvendar a sua natureza jurídica, e, por consequência, revelar os seus efeitos.</a:t>
            </a:r>
          </a:p>
          <a:p>
            <a:pPr lvl="1" algn="just"/>
            <a:r>
              <a:rPr lang="pt-BR" dirty="0"/>
              <a:t>Trata-se de um raciocínio lógico e sistemático, consistente na reunião dos contratos com características comuns, cujo escopo é facilitar o exame da matéria.</a:t>
            </a:r>
          </a:p>
          <a:p>
            <a:pPr lvl="1" algn="just"/>
            <a:r>
              <a:rPr lang="pt-BR" dirty="0"/>
              <a:t>Convém salientar, como recorda Silvio Rodrigues, que um mesmo fenômeno pode ser classificado de diversas maneiras, conforme variar o ângulo em que se colocar o observador.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98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Quanto à forma como se aperfeiçoam, podem ser:</a:t>
            </a:r>
          </a:p>
          <a:p>
            <a:pPr algn="just"/>
            <a:r>
              <a:rPr lang="pt-BR" dirty="0" smtClean="0"/>
              <a:t>a)	Solenes e Não-solenes</a:t>
            </a:r>
          </a:p>
          <a:p>
            <a:pPr lvl="1" algn="just"/>
            <a:r>
              <a:rPr lang="pt-BR" dirty="0"/>
              <a:t>Por </a:t>
            </a:r>
            <a:r>
              <a:rPr lang="pt-BR" b="1" dirty="0"/>
              <a:t>contratos solenes </a:t>
            </a:r>
            <a:r>
              <a:rPr lang="pt-BR" dirty="0"/>
              <a:t>deve se entender aqueles em que a lei exige como requisito de validade uma forma especial. Por isso são também chamados de contratos formais. Exemplos: compra e venda, doação, permuta de bem imóvel, pois dependem de escritura pública. Outros exemplos: penhor, seguro, fiança exigem a forma escrita, portanto, também são contratos solenes. Em todos os casos, a violação da forma gera nulidade do contrato.</a:t>
            </a:r>
          </a:p>
          <a:p>
            <a:pPr lvl="1" algn="just"/>
            <a:r>
              <a:rPr lang="pt-BR" dirty="0"/>
              <a:t>Por </a:t>
            </a:r>
            <a:r>
              <a:rPr lang="pt-BR" b="1" dirty="0"/>
              <a:t>contratos não solenes </a:t>
            </a:r>
            <a:r>
              <a:rPr lang="pt-BR" dirty="0"/>
              <a:t>deve se entender aqueles que se formam pelo simples acordo de vontades, independentemente de forma especial. Por isso são chamados de contratos informais ou não formais. Exemplos: locação, comodato, parceria, etc. Nesses casos, qualquer forma é válida, inclusive a verbal e a tácita. Nada obsta porém, que as partes promovam estes contratos estipulando que os mesmos não valerão sem instrumento público, conforme preceitua o art. 109, CC. Em tal situação, o instrumento público passa a ser da substância do negócio jurídico, figurando portanto, como requisito de validade do ato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153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algn="just"/>
            <a:r>
              <a:rPr lang="pt-BR" dirty="0" smtClean="0"/>
              <a:t>b)	Consensuais e Reais.</a:t>
            </a:r>
          </a:p>
          <a:p>
            <a:pPr lvl="1" algn="just"/>
            <a:r>
              <a:rPr lang="pt-BR" dirty="0"/>
              <a:t>Os </a:t>
            </a:r>
            <a:r>
              <a:rPr lang="pt-BR" b="1" dirty="0"/>
              <a:t>contratos consensuais </a:t>
            </a:r>
            <a:r>
              <a:rPr lang="pt-BR" dirty="0"/>
              <a:t>são os que perfazem com o simples acordo de vontades, independentemente da coisa ou de forma especial. Exemplos: compra e venda de bem móvel, locação, transporte, etc.</a:t>
            </a:r>
          </a:p>
          <a:p>
            <a:pPr lvl="1" algn="just"/>
            <a:r>
              <a:rPr lang="pt-BR" dirty="0"/>
              <a:t>Os </a:t>
            </a:r>
            <a:r>
              <a:rPr lang="pt-BR" b="1" dirty="0"/>
              <a:t>contratos reais </a:t>
            </a:r>
            <a:r>
              <a:rPr lang="pt-BR" dirty="0"/>
              <a:t>são os que se formam somente com a entrega da coisa. Exemplo: depósito, mandato, comodato, etc. Nesses contratos o acordo de vontades é insuficiente para o aperfeiçoamento do negócio, valendo, tão somente, como contrato preliminar.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24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Quanto à própria natureza, os contratos podem ser:</a:t>
            </a:r>
          </a:p>
          <a:p>
            <a:pPr algn="just"/>
            <a:r>
              <a:rPr lang="pt-BR" dirty="0" smtClean="0"/>
              <a:t>a)	Unilaterais e Bilaterais.</a:t>
            </a:r>
          </a:p>
          <a:p>
            <a:pPr algn="just"/>
            <a:r>
              <a:rPr lang="pt-BR" dirty="0" smtClean="0"/>
              <a:t>b)	Onerosos e Gratuitos.</a:t>
            </a:r>
          </a:p>
          <a:p>
            <a:pPr algn="just"/>
            <a:r>
              <a:rPr lang="pt-BR" dirty="0" smtClean="0"/>
              <a:t>c)	Comutativos e Aleatórios.</a:t>
            </a:r>
          </a:p>
          <a:p>
            <a:pPr algn="just"/>
            <a:r>
              <a:rPr lang="pt-BR" dirty="0" smtClean="0"/>
              <a:t>d)	Causais e Abstratos.</a:t>
            </a:r>
          </a:p>
          <a:p>
            <a:pPr lvl="1" algn="just"/>
            <a:r>
              <a:rPr lang="pt-BR" dirty="0" smtClean="0"/>
              <a:t>Contrato Unilateral é aquele em que, no momento da sua formação, só uma das partes assume obrigação em face da outra. Exemplos: doação, mandato, depósito, etc.</a:t>
            </a:r>
          </a:p>
          <a:p>
            <a:pPr lvl="1" algn="just"/>
            <a:r>
              <a:rPr lang="pt-BR" dirty="0" smtClean="0"/>
              <a:t>Contrato Bilateral é aquele em que, no momento de sua formação, ambas as partes assumem obrigações recíprocas, uma em face da outra. Exemplos: compra e venda, locação, permuta, sociedade, etc.</a:t>
            </a:r>
          </a:p>
          <a:p>
            <a:pPr lvl="1" algn="just"/>
            <a:r>
              <a:rPr lang="pt-BR" dirty="0" smtClean="0"/>
              <a:t>O essencial para distingui-los é atentar-se para o momento de sua formação, outrossim, considerar que os contratos reais, como anteriormente citado, só se formam com a entrega da coisa.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1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92500"/>
          </a:bodyPr>
          <a:lstStyle/>
          <a:p>
            <a:pPr lvl="1" algn="just"/>
            <a:r>
              <a:rPr lang="pt-BR" b="1" dirty="0"/>
              <a:t>OBSERVAÇÃO: </a:t>
            </a:r>
            <a:r>
              <a:rPr lang="pt-BR" dirty="0"/>
              <a:t>Alguns autores entendem como sinônimo de contratos bilaterais, os chamados contratos </a:t>
            </a:r>
            <a:r>
              <a:rPr lang="pt-BR" dirty="0" err="1"/>
              <a:t>sinalagmáticos</a:t>
            </a:r>
            <a:r>
              <a:rPr lang="pt-BR" dirty="0"/>
              <a:t>. Em termos práticos não há diferença, mas tecnicamente há diferenciação. O contrato </a:t>
            </a:r>
            <a:r>
              <a:rPr lang="pt-BR" dirty="0" err="1"/>
              <a:t>sinalagmático</a:t>
            </a:r>
            <a:r>
              <a:rPr lang="pt-BR" dirty="0"/>
              <a:t> é o contrato que tem prestação para ambas as partes, mas a prestação de uma é causa da prestação da outra parte. Exemplo: contrato de compra e venda. A primeira parte tem obrigação de entregar o bem, e a causa da outra parte é a prestação da entrega do bem.</a:t>
            </a:r>
            <a:r>
              <a:rPr lang="pt-BR" b="1" dirty="0"/>
              <a:t> </a:t>
            </a:r>
            <a:endParaRPr lang="pt-BR" dirty="0"/>
          </a:p>
          <a:p>
            <a:pPr lvl="1" algn="just"/>
            <a:r>
              <a:rPr lang="pt-BR" dirty="0"/>
              <a:t>A questão do sinônimo entre os termos bilateral e </a:t>
            </a:r>
            <a:r>
              <a:rPr lang="pt-BR" dirty="0" err="1"/>
              <a:t>sinalagmático</a:t>
            </a:r>
            <a:r>
              <a:rPr lang="pt-BR" dirty="0"/>
              <a:t> vêm da máxima de Orlando Gomes: “Todo contrato bilateral é </a:t>
            </a:r>
            <a:r>
              <a:rPr lang="pt-BR" dirty="0" err="1"/>
              <a:t>sinalagmático</a:t>
            </a:r>
            <a:r>
              <a:rPr lang="pt-BR" dirty="0"/>
              <a:t>”. Daí muitos autores nem fazerem essa diferenciação. </a:t>
            </a:r>
          </a:p>
          <a:p>
            <a:pPr lvl="1" algn="just"/>
            <a:r>
              <a:rPr lang="pt-BR" dirty="0"/>
              <a:t>Os </a:t>
            </a:r>
            <a:r>
              <a:rPr lang="pt-BR" b="1" dirty="0"/>
              <a:t>contratos onerosos </a:t>
            </a:r>
            <a:r>
              <a:rPr lang="pt-BR" dirty="0"/>
              <a:t>são aqueles que trazem benefícios e ônus para ambas as partes. Exemplos: compra e venda, locação, sociedade, etc. Todo contrato bilateral é oneroso.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057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lnSpcReduction="10000"/>
          </a:bodyPr>
          <a:lstStyle/>
          <a:p>
            <a:pPr lvl="1" algn="just"/>
            <a:r>
              <a:rPr lang="pt-BR" sz="2600" b="1" dirty="0">
                <a:solidFill>
                  <a:prstClr val="black"/>
                </a:solidFill>
              </a:rPr>
              <a:t>Contrato gratuito ou benéfico </a:t>
            </a:r>
            <a:r>
              <a:rPr lang="pt-BR" sz="2600" dirty="0">
                <a:solidFill>
                  <a:prstClr val="black"/>
                </a:solidFill>
              </a:rPr>
              <a:t>é o que onera só uma das partes, enquanto a outra apenas aufere vantagens com o negócio. Exemplos: doação, comodato, depósito não remunerado, etc.</a:t>
            </a:r>
          </a:p>
          <a:p>
            <a:pPr lvl="1" algn="just"/>
            <a:r>
              <a:rPr lang="pt-BR" sz="2600" dirty="0">
                <a:solidFill>
                  <a:prstClr val="black"/>
                </a:solidFill>
              </a:rPr>
              <a:t>A classificação dos contratos em comutativos e aleatórios é específica para os contratos bilaterais onerosos.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pt-BR" sz="2600" b="1" dirty="0" smtClean="0">
                <a:ea typeface="Calibri"/>
                <a:cs typeface="Times New Roman"/>
              </a:rPr>
              <a:t>Contratos </a:t>
            </a:r>
            <a:r>
              <a:rPr lang="pt-BR" sz="2600" b="1" dirty="0">
                <a:ea typeface="Calibri"/>
                <a:cs typeface="Times New Roman"/>
              </a:rPr>
              <a:t>comutativos </a:t>
            </a:r>
            <a:r>
              <a:rPr lang="pt-BR" sz="2600" dirty="0">
                <a:ea typeface="Calibri"/>
                <a:cs typeface="Times New Roman"/>
              </a:rPr>
              <a:t>são aqueles em que as prestações são equivalentes e insuscetíveis de variação. As partes realizam o negócio sabendo, de antemão, o que vão ganhar e o que vão perder. As prestações são certas, determinadas e definitivas, apresentando uma relativa equivalência de valores. Exemplos: compra e venda, locação, permuta, etc.</a:t>
            </a: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pt-BR" sz="2600" dirty="0">
                <a:ea typeface="Calibri"/>
                <a:cs typeface="Times New Roman"/>
              </a:rPr>
              <a:t>Orlando Gomes explicita que não há, propriamente uma equivalência objetiva, mas subjetiva, visto que cada contratante é juiz de suas conveniências e interesses.</a:t>
            </a:r>
          </a:p>
          <a:p>
            <a:pPr lvl="1" algn="just"/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295989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70000" lnSpcReduction="20000"/>
          </a:bodyPr>
          <a:lstStyle/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pt-BR" b="1" dirty="0">
                <a:ea typeface="Calibri"/>
                <a:cs typeface="Times New Roman"/>
              </a:rPr>
              <a:t>Contratos aleatórios</a:t>
            </a:r>
            <a:r>
              <a:rPr lang="pt-BR" dirty="0">
                <a:ea typeface="Calibri"/>
                <a:cs typeface="Times New Roman"/>
              </a:rPr>
              <a:t>, por sua vez, são aqueles e que a prestação, para uma ou ambas as partes, pode variar, em razão da incerteza de um determinado evento. A prestação está, pois, sujeita à álea, razão pela qual são denominados contratos de risco.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spcAft>
                <a:spcPts val="1000"/>
              </a:spcAft>
            </a:pPr>
            <a:r>
              <a:rPr lang="pt-BR" dirty="0">
                <a:ea typeface="Calibri"/>
                <a:cs typeface="Times New Roman"/>
              </a:rPr>
              <a:t>Os contratos aleatórios se subdividem em: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buFont typeface="+mj-lt"/>
              <a:buAutoNum type="romanUcPeriod"/>
            </a:pPr>
            <a:r>
              <a:rPr lang="pt-BR" b="1" dirty="0">
                <a:ea typeface="Calibri"/>
                <a:cs typeface="Times New Roman"/>
              </a:rPr>
              <a:t>Aleatórios por sua própria natureza. </a:t>
            </a:r>
            <a:r>
              <a:rPr lang="pt-BR" dirty="0">
                <a:ea typeface="Calibri"/>
                <a:cs typeface="Times New Roman"/>
              </a:rPr>
              <a:t>São aqueles em que o risco é da essência do negócio. Exemplos: seguro, jogo e aposta, constituição de venda vitalícia. (art. 806, CC); bilhete de loteria, etc.</a:t>
            </a:r>
            <a:endParaRPr lang="pt-BR" sz="2400" dirty="0">
              <a:ea typeface="Calibri"/>
              <a:cs typeface="Times New Roman"/>
            </a:endParaRPr>
          </a:p>
          <a:p>
            <a:pPr lvl="1" algn="just">
              <a:lnSpc>
                <a:spcPct val="115000"/>
              </a:lnSpc>
              <a:buFont typeface="+mj-lt"/>
              <a:buAutoNum type="romanUcPeriod"/>
            </a:pPr>
            <a:r>
              <a:rPr lang="pt-BR" b="1" dirty="0">
                <a:ea typeface="Calibri"/>
                <a:cs typeface="Times New Roman"/>
              </a:rPr>
              <a:t>Acidentalmente aleatórios. </a:t>
            </a:r>
            <a:r>
              <a:rPr lang="pt-BR" dirty="0">
                <a:ea typeface="Calibri"/>
                <a:cs typeface="Times New Roman"/>
              </a:rPr>
              <a:t>São aqueles contratos normalmente comutativos, mas que as partes, no caso concreto, resolveram inserir o fator risco, condicionando a prestação à ocorrência de um evento incerto, isto é, causal. Esses contratos acidentalmente aleatórios, são os seguintes:</a:t>
            </a:r>
            <a:endParaRPr lang="pt-BR" sz="2400" dirty="0">
              <a:ea typeface="Calibri"/>
              <a:cs typeface="Times New Roman"/>
            </a:endParaRPr>
          </a:p>
          <a:p>
            <a:pPr lvl="2" algn="just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pt-BR" b="1" dirty="0" err="1">
                <a:ea typeface="Calibri"/>
                <a:cs typeface="Times New Roman"/>
              </a:rPr>
              <a:t>Emptio</a:t>
            </a:r>
            <a:r>
              <a:rPr lang="pt-BR" b="1" dirty="0">
                <a:ea typeface="Calibri"/>
                <a:cs typeface="Times New Roman"/>
              </a:rPr>
              <a:t> </a:t>
            </a:r>
            <a:r>
              <a:rPr lang="pt-BR" b="1" dirty="0" err="1">
                <a:ea typeface="Calibri"/>
                <a:cs typeface="Times New Roman"/>
              </a:rPr>
              <a:t>spei</a:t>
            </a:r>
            <a:r>
              <a:rPr lang="pt-BR" b="1" dirty="0">
                <a:ea typeface="Calibri"/>
                <a:cs typeface="Times New Roman"/>
              </a:rPr>
              <a:t> </a:t>
            </a:r>
            <a:r>
              <a:rPr lang="pt-BR" dirty="0">
                <a:ea typeface="Calibri"/>
                <a:cs typeface="Times New Roman"/>
              </a:rPr>
              <a:t>(art. 458, CC). É a venda de coisas futuras em que o comprador assume a obrigação de pagar o preço, ainda que aquelas não venham a existir. Tal ocorre, por exemplo, na venda de colheita vindoura em que o comprador compromete-se a efetuar o pagamento, ainda que nada seja colhido por caso fortuito ou força maior. Se, porém, a culpa da frustração da colheita for imputada ao vendedor, o comprador não precisará efetuar o pagamento.</a:t>
            </a:r>
            <a:endParaRPr lang="pt-BR" sz="20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123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85000" lnSpcReduction="20000"/>
          </a:bodyPr>
          <a:lstStyle/>
          <a:p>
            <a:pPr marL="1371600" lvl="2" indent="-571500" algn="just">
              <a:lnSpc>
                <a:spcPct val="115000"/>
              </a:lnSpc>
              <a:buFont typeface="+mj-lt"/>
              <a:buAutoNum type="romanLcPeriod" startAt="2"/>
            </a:pPr>
            <a:r>
              <a:rPr lang="pt-BR" dirty="0">
                <a:ea typeface="Calibri"/>
                <a:cs typeface="Times New Roman"/>
              </a:rPr>
              <a:t>futura, em que o comprador assume o risco apenas quanto à quantidade da mesma. Urge, portanto, para que o pagamento seja efetuado e que a coisa venha a existir, ainda que em quantidade ínfima. Se não chegar a existir, desaparece a obrigação de pagamento, porque o comprador não assume o risco sobre a existência da coisa. Assim, se o negociante compra os peixes que caírem na rede do pescador por 100 reais, assumindo a obrigação de pagar todo o preço, seja qual for a quantidade, se nada dor pescado extingue-se o contrato e o alienante restituirá o preço recebido; se ao revés, um ou alguns peixes caírem na rede, o pagamento deverá ser integral, a não ser que a culpa pela queda da pesca tenha sido do pescador.</a:t>
            </a:r>
            <a:endParaRPr lang="pt-BR" sz="2000" dirty="0">
              <a:ea typeface="Calibri"/>
              <a:cs typeface="Times New Roman"/>
            </a:endParaRPr>
          </a:p>
          <a:p>
            <a:pPr marL="1371600" lvl="2" indent="-571500" algn="just">
              <a:lnSpc>
                <a:spcPct val="115000"/>
              </a:lnSpc>
              <a:spcAft>
                <a:spcPts val="1000"/>
              </a:spcAft>
              <a:buFont typeface="+mj-lt"/>
              <a:buAutoNum type="romanLcPeriod" startAt="2"/>
            </a:pPr>
            <a:r>
              <a:rPr lang="pt-BR" b="1" dirty="0">
                <a:ea typeface="Calibri"/>
                <a:cs typeface="Times New Roman"/>
              </a:rPr>
              <a:t>Contrato aleatório em que o risco se refere à coisa existente mas exposta a perecimento ou deterioração. </a:t>
            </a:r>
            <a:r>
              <a:rPr lang="pt-BR" dirty="0">
                <a:ea typeface="Calibri"/>
                <a:cs typeface="Times New Roman"/>
              </a:rPr>
              <a:t>Enquanto as duas hipóteses anteriores versam sobre coisa futura, o caso em apreço cuida de coisa existente, mas exposta a risco. Tal ocorre, por exemplo, na venda de navio que se encontra em alto-mar, em que o comprador assume o risco de efetuar o pagamento integral, ainda que ocorra o naufrágio. Nessa situação, preceitua o art. 460 do CC que o negócio é válido, ainda que o navio já tivesse naufragado na ocasião da assinatura do contrato, desde, é claro que o vendedor não soubesse dos fatos, pois, se tivesse ciência do naufrágio, o ato seria nulo.</a:t>
            </a:r>
            <a:endParaRPr lang="pt-BR" sz="2000" dirty="0">
              <a:ea typeface="Calibri"/>
              <a:cs typeface="Times New Roman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429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3019</Words>
  <Application>Microsoft Office PowerPoint</Application>
  <PresentationFormat>Apresentação na tela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Classificação dos Contratos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Classificação dos Contratos</dc:title>
  <dc:creator>Djalma</dc:creator>
  <cp:lastModifiedBy>Djalma</cp:lastModifiedBy>
  <cp:revision>2</cp:revision>
  <dcterms:created xsi:type="dcterms:W3CDTF">2013-03-05T09:25:34Z</dcterms:created>
  <dcterms:modified xsi:type="dcterms:W3CDTF">2013-03-05T09:42:24Z</dcterms:modified>
</cp:coreProperties>
</file>