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60" r:id="rId3"/>
    <p:sldId id="356" r:id="rId4"/>
    <p:sldId id="334" r:id="rId5"/>
    <p:sldId id="355" r:id="rId6"/>
    <p:sldId id="357" r:id="rId7"/>
    <p:sldId id="358" r:id="rId8"/>
    <p:sldId id="359" r:id="rId9"/>
    <p:sldId id="360" r:id="rId10"/>
    <p:sldId id="361" r:id="rId11"/>
    <p:sldId id="362" r:id="rId12"/>
    <p:sldId id="367" r:id="rId13"/>
    <p:sldId id="363" r:id="rId14"/>
    <p:sldId id="364" r:id="rId15"/>
    <p:sldId id="365" r:id="rId16"/>
    <p:sldId id="366" r:id="rId17"/>
    <p:sldId id="368" r:id="rId18"/>
    <p:sldId id="369" r:id="rId19"/>
    <p:sldId id="370" r:id="rId20"/>
    <p:sldId id="303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675414C-0FA5-48C5-8D81-DBB460B535D9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350F58-0CD1-420E-9AE4-EBEFEE207F4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4B1258-47AA-4CC7-8B00-2242FD9EF11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lipse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ECD6CB-C6D7-4F76-8AB8-C3E6ACA7D6EA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23210A-BB9B-4E67-A7F8-965AC881577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5C799-6DA7-4C90-AA62-18A72213A9B4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6643-521A-4DE5-A1AE-566EC952C75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6E4EB-5A3D-42F1-9705-8BD995DD8EBF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09E70-8287-43F0-9660-B9BBF062FD7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C55C-EC9A-434F-9378-F0061999FBB9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3837-1D85-4983-AB2B-954DE51A15A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tângulo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lips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EF303C-BC3B-42E7-921E-93960BF9A4A1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3F61AB-2217-41EC-8BA0-561F9ADD526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CD9C-1E43-491E-BBB8-FE5156B4F804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EFBAE-F44E-436D-9EAB-03E200B9CBC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41656-B44B-4E93-BE53-F419A7462FA9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8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859D-9D2F-4AE1-B5AF-8FA0C320B32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D1D20-5C7B-4937-866C-4CD69DEAEF88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AF23-316F-4223-A114-F035FDCA815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tângulo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402B9E-EF17-4A84-81C5-19A82B2C5900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424B7A-F9EA-4A23-AEE7-FA38758AEF1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8CCC1-3E0F-44A4-8410-70790372DC8B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8761E-6DCA-4F6E-B111-46294B02A73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Fluxograma: Processo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uxograma: Processo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A04332-282C-4D47-A5D7-82FDE5F9DCF5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0181A0-62FF-4437-9203-28D23D8BBC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895FA1F-26B9-4999-A88A-4CF48FA1F6D4}" type="datetimeFigureOut">
              <a:rPr lang="pt-BR"/>
              <a:pPr>
                <a:defRPr/>
              </a:pPr>
              <a:t>27/9/2012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437F7B52-BC4F-4112-B0DC-7841F0E0A69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67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m 8" descr="Logo-Metrologia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122488"/>
            <a:ext cx="381793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128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Conversão de Medida</a:t>
            </a:r>
            <a:br>
              <a:rPr lang="pt-BR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 mm – (</a:t>
            </a: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pol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)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type="subTitle" idx="1"/>
          </p:nvPr>
        </p:nvSpPr>
        <p:spPr>
          <a:xfrm>
            <a:off x="1403350" y="4797425"/>
            <a:ext cx="7407275" cy="1752600"/>
          </a:xfrm>
        </p:spPr>
        <p:txBody>
          <a:bodyPr>
            <a:normAutofit/>
          </a:bodyPr>
          <a:lstStyle/>
          <a:p>
            <a:pPr marL="26988">
              <a:lnSpc>
                <a:spcPct val="90000"/>
              </a:lnSpc>
            </a:pPr>
            <a:endParaRPr lang="pt-BR" sz="3500" smtClean="0">
              <a:solidFill>
                <a:srgbClr val="320E04"/>
              </a:solidFill>
            </a:endParaRPr>
          </a:p>
          <a:p>
            <a:pPr marL="26988">
              <a:lnSpc>
                <a:spcPct val="90000"/>
              </a:lnSpc>
            </a:pPr>
            <a:r>
              <a:rPr lang="pt-BR" sz="3500" smtClean="0">
                <a:solidFill>
                  <a:srgbClr val="320E04"/>
                </a:solidFill>
              </a:rPr>
              <a:t>Curso: Engenharia Mecatrônica</a:t>
            </a:r>
          </a:p>
          <a:p>
            <a:pPr marL="26988">
              <a:lnSpc>
                <a:spcPct val="90000"/>
              </a:lnSpc>
            </a:pPr>
            <a:r>
              <a:rPr lang="pt-BR" sz="3500" smtClean="0">
                <a:solidFill>
                  <a:srgbClr val="320E04"/>
                </a:solidFill>
              </a:rPr>
              <a:t>Prof. Ricardo Vitoy</a:t>
            </a:r>
          </a:p>
          <a:p>
            <a:pPr marL="26988">
              <a:lnSpc>
                <a:spcPct val="90000"/>
              </a:lnSpc>
            </a:pPr>
            <a:endParaRPr lang="pt-BR" sz="3500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Polegadas para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Para converter polegada para milímetros, basta multiplicar por 25,4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1´´ x 25.4 = 25,4mm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5´´ x 25,4 = 127mm 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4221163"/>
            <a:ext cx="49117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Polegadas para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Para converter polegada para milímetros, basta multiplicar por 25,4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u="sng" dirty="0" smtClean="0"/>
              <a:t>5</a:t>
            </a:r>
            <a:r>
              <a:rPr lang="pt-BR" dirty="0" smtClean="0"/>
              <a:t> x 25.4 = </a:t>
            </a:r>
            <a:r>
              <a:rPr lang="pt-BR" u="sng" dirty="0" smtClean="0"/>
              <a:t>5 x 25,4</a:t>
            </a:r>
            <a:r>
              <a:rPr lang="pt-BR" dirty="0" smtClean="0"/>
              <a:t> = </a:t>
            </a:r>
            <a:r>
              <a:rPr lang="pt-BR" u="sng" dirty="0" smtClean="0"/>
              <a:t>127</a:t>
            </a:r>
            <a:r>
              <a:rPr lang="pt-BR" dirty="0" smtClean="0"/>
              <a:t> = 7,937mm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16                16           16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5´´ x 25,4 = 127mm 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Polegadas para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Para converter polegada para milímetros, basta multiplicar por 25,4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</a:t>
            </a:r>
            <a:r>
              <a:rPr lang="pt-BR" u="sng" dirty="0" smtClean="0"/>
              <a:t>3</a:t>
            </a:r>
            <a:r>
              <a:rPr lang="pt-BR" dirty="0" smtClean="0"/>
              <a:t> x 25.4 = </a:t>
            </a:r>
            <a:r>
              <a:rPr lang="pt-BR" u="sng" dirty="0" smtClean="0"/>
              <a:t>3 x 25,4</a:t>
            </a:r>
            <a:r>
              <a:rPr lang="pt-BR" dirty="0" smtClean="0"/>
              <a:t> = </a:t>
            </a:r>
            <a:r>
              <a:rPr lang="pt-BR" u="sng" dirty="0" smtClean="0"/>
              <a:t>76,2</a:t>
            </a:r>
            <a:r>
              <a:rPr lang="pt-BR" dirty="0" smtClean="0"/>
              <a:t> = 19,05mm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 4                   4           4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Soma-se 19,05 mais 25,4 = 44,45mm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mm para polegadas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Multiplicar o valor em mm por 128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Dividir o resultado por 25,4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O resultado é numerador da fração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smtClean="0"/>
              <a:t>O denominador </a:t>
            </a:r>
            <a:r>
              <a:rPr lang="pt-BR" dirty="0" smtClean="0"/>
              <a:t>sempre será 128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Simplifique a fração resultante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mm para polegadas fracionadas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12,7mm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12,7 x 128 = 1625,6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1625,6 / 25,4 = 64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Portanto o numerado é </a:t>
            </a:r>
            <a:r>
              <a:rPr lang="pt-BR" u="sng" dirty="0" smtClean="0"/>
              <a:t>64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O denominador é        128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Simplificando temos </a:t>
            </a:r>
            <a:r>
              <a:rPr lang="pt-BR" u="sng" dirty="0" smtClean="0"/>
              <a:t>1´´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                             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mm para polegadas fracionadas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32,4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32,4 – 25,4 = 7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7 x 128 = 868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868 / 25,4 = 35,27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Portanto o numerado é </a:t>
            </a:r>
            <a:r>
              <a:rPr lang="pt-BR" u="sng" dirty="0" smtClean="0"/>
              <a:t>35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O denominador é        128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Simplificando temos 1 </a:t>
            </a:r>
            <a:r>
              <a:rPr lang="pt-BR" u="sng" dirty="0" smtClean="0"/>
              <a:t>35´´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                                128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 fracionada para polegadas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decimal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Basta dividir o numerador pelo denominador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¾´´ = 0,75``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¼´´ = 0,25´´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½`` = 0,5´´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 fracionada para polegadas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decimal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Basta dividir o numerador pelo denominador e somar o valor inteiro da polegada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1¾´´ = 1,75``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3¼´´ = 3,25´´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5½`` = 5,5´´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 decimal para polegadas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fracionada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Multiplica-se o valor por uma fração de 10, 100, 1000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0,75``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0,75 </a:t>
            </a:r>
            <a:r>
              <a:rPr lang="pt-BR" u="sng" dirty="0" smtClean="0"/>
              <a:t>100</a:t>
            </a:r>
            <a:r>
              <a:rPr lang="pt-BR" dirty="0" smtClean="0"/>
              <a:t> = </a:t>
            </a:r>
            <a:r>
              <a:rPr lang="pt-BR" u="sng" dirty="0" smtClean="0"/>
              <a:t>75</a:t>
            </a:r>
            <a:r>
              <a:rPr lang="pt-BR" dirty="0" smtClean="0"/>
              <a:t> (5)  = </a:t>
            </a:r>
            <a:r>
              <a:rPr lang="pt-BR" u="sng" dirty="0" smtClean="0"/>
              <a:t>15</a:t>
            </a:r>
            <a:r>
              <a:rPr lang="pt-BR" dirty="0" smtClean="0"/>
              <a:t> (5)   =  </a:t>
            </a:r>
            <a:r>
              <a:rPr lang="pt-BR" u="sng" dirty="0" smtClean="0"/>
              <a:t>3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       100    100(5)     20 (5)     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 decimal para polegadas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fracionada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Multiplica-se o valor por uma fração de 10, 100, 1000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1,5``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0,5 </a:t>
            </a:r>
            <a:r>
              <a:rPr lang="pt-BR" u="sng" dirty="0" smtClean="0"/>
              <a:t>10</a:t>
            </a:r>
            <a:r>
              <a:rPr lang="pt-BR" dirty="0" smtClean="0"/>
              <a:t> = </a:t>
            </a:r>
            <a:r>
              <a:rPr lang="pt-BR" u="sng" dirty="0" smtClean="0"/>
              <a:t>5</a:t>
            </a:r>
            <a:r>
              <a:rPr lang="pt-BR" dirty="0" smtClean="0"/>
              <a:t>  (5) = </a:t>
            </a:r>
            <a:r>
              <a:rPr lang="pt-BR" u="sng" dirty="0" smtClean="0"/>
              <a:t>1</a:t>
            </a:r>
            <a:r>
              <a:rPr lang="pt-BR" dirty="0" smtClean="0"/>
              <a:t>  = 1 </a:t>
            </a:r>
            <a:r>
              <a:rPr lang="pt-BR" u="sng" dirty="0" smtClean="0"/>
              <a:t>1´´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     10   10 (5)     2       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pt-BR" smtClean="0">
              <a:solidFill>
                <a:srgbClr val="0070C0"/>
              </a:solidFill>
            </a:endParaRPr>
          </a:p>
          <a:p>
            <a:pPr>
              <a:buFont typeface="Wingdings 2" pitchFamily="18" charset="2"/>
              <a:buNone/>
            </a:pPr>
            <a:endParaRPr lang="pt-BR" smtClean="0">
              <a:solidFill>
                <a:srgbClr val="0070C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pt-BR" sz="3600" smtClean="0">
                <a:solidFill>
                  <a:srgbClr val="0070C0"/>
                </a:solidFill>
              </a:rPr>
              <a:t>“</a:t>
            </a:r>
            <a:r>
              <a:rPr lang="pt-BR" sz="3600" b="1" smtClean="0">
                <a:solidFill>
                  <a:srgbClr val="0070C0"/>
                </a:solidFill>
              </a:rPr>
              <a:t>Metrologia</a:t>
            </a:r>
            <a:r>
              <a:rPr lang="pt-BR" sz="3600" smtClean="0">
                <a:solidFill>
                  <a:srgbClr val="0070C0"/>
                </a:solidFill>
              </a:rPr>
              <a:t> é a ciência da medição e suas aplicações”</a:t>
            </a:r>
          </a:p>
          <a:p>
            <a:pPr>
              <a:buFont typeface="Wingdings 2" pitchFamily="18" charset="2"/>
              <a:buNone/>
            </a:pPr>
            <a:r>
              <a:rPr lang="pt-BR" sz="2000" smtClean="0"/>
              <a:t>	Vocabulário Internacional de Metrologia (2005)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Bibliografia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178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smtClean="0"/>
              <a:t>INMETRO.  </a:t>
            </a:r>
            <a:r>
              <a:rPr lang="pt-BR" sz="2000" b="1" smtClean="0"/>
              <a:t>Vocabulário Internacional de Metrologia: conceitos fundamentais e gerais e termos associados (VIM 2008)</a:t>
            </a:r>
            <a:r>
              <a:rPr lang="pt-BR" sz="2000" smtClean="0"/>
              <a:t>. 1 Ed, Rio de Janeiro, 2009.</a:t>
            </a:r>
          </a:p>
          <a:p>
            <a:r>
              <a:rPr lang="pt-BR" sz="2000" smtClean="0"/>
              <a:t>TELECURSO.  Curso Profissionalizante.</a:t>
            </a:r>
            <a:r>
              <a:rPr lang="pt-BR" sz="2000" b="1" smtClean="0"/>
              <a:t> Cálculo Técnico</a:t>
            </a:r>
            <a:r>
              <a:rPr lang="pt-BR" sz="2000" smtClean="0"/>
              <a:t>. Fundação Roberto Marinho, 1986.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t-BR" sz="3600" smtClean="0">
                <a:solidFill>
                  <a:srgbClr val="0070C0"/>
                </a:solidFill>
              </a:rPr>
              <a:t>“</a:t>
            </a:r>
            <a:r>
              <a:rPr lang="pt-BR" sz="3600" b="1" smtClean="0">
                <a:solidFill>
                  <a:srgbClr val="0070C0"/>
                </a:solidFill>
              </a:rPr>
              <a:t>Unidade de medida</a:t>
            </a:r>
            <a:r>
              <a:rPr lang="pt-BR" sz="3600" smtClean="0">
                <a:solidFill>
                  <a:srgbClr val="0070C0"/>
                </a:solidFill>
              </a:rPr>
              <a:t> é uma grandeza escalar real, definida e adotada por convenção, com a qual outras grandezas do mesmo tipo podem ser comparadas para expressar, na forma de um número, a razão entre as duas grandezas”</a:t>
            </a:r>
          </a:p>
          <a:p>
            <a:pPr>
              <a:buFont typeface="Wingdings 2" pitchFamily="18" charset="2"/>
              <a:buNone/>
            </a:pPr>
            <a:r>
              <a:rPr lang="pt-BR" sz="2000" smtClean="0"/>
              <a:t>	Vocabulário Internacional de Metrologia (2005)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403350" y="2492375"/>
            <a:ext cx="7497763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92500" lnSpcReduction="1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Unidade de medida -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O milímetro é a milésima parte do metro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A simbologia é </a:t>
            </a:r>
            <a:r>
              <a:rPr lang="pt-BR" b="1" dirty="0" smtClean="0"/>
              <a:t>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Na mecânica, esta medida é muitas vezes considerada grande quando se fala em encaixe de precisão. Ex: pistão do motor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pt-BR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125538"/>
            <a:ext cx="30861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Unidade de medida -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Na mecânica, é comum usar outras medidas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3284538"/>
            <a:ext cx="6800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Unidade de medida - polegada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Sistema inglês – bastante utilizada ainda na Inglaterra e EUA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Simbologia: (´´) ou normalizado pela ISO (in) = INCH (polegada em inglês) 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Apesar da unificação dos mercados, o sistema está sendo </a:t>
            </a:r>
            <a:r>
              <a:rPr lang="pt-BR" dirty="0" err="1" smtClean="0"/>
              <a:t>substituido</a:t>
            </a:r>
            <a:r>
              <a:rPr lang="pt-BR" dirty="0" smtClean="0"/>
              <a:t> gradativamente. Ex: As máquinas CNC (Comanda Numérico Computadorizado) estão colocando nos software os dois sistemas de medidas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7650" y="5670550"/>
            <a:ext cx="3816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Unidade de medida - polegada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Polegada inteira: 1´´; 2´´; 25´´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Polegadas fracionadas: ½´´; ¾´´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Polegadas parte inteira, parte fracionada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1½´´; 5 ¾´´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Polegadas decimais, equivale a polegada fracionada: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½`` equivale a 0,5`` (5 décimos de polegadas)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¼`` equivale a 0,25`` (5 centésimos de polegadas)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Conversões de medidas</a:t>
            </a:r>
            <a:endParaRPr lang="pt-BR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Polegadas para 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Para converter polegada para milímetros, basta multiplicar por 25,4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Ex: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1´´ x 25.4 = 25,4mm</a:t>
            </a:r>
          </a:p>
          <a:p>
            <a:pPr marL="365760" indent="-283464" fontAlgn="auto" hangingPunct="0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5´´ x 25,4 = 127mm 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1691</TotalTime>
  <Words>562</Words>
  <Application>Microsoft Office PowerPoint</Application>
  <PresentationFormat>Apresentação na tela (4:3)</PresentationFormat>
  <Paragraphs>121</Paragraphs>
  <Slides>20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5</vt:i4>
      </vt:variant>
      <vt:variant>
        <vt:lpstr>Títulos de slides</vt:lpstr>
      </vt:variant>
      <vt:variant>
        <vt:i4>20</vt:i4>
      </vt:variant>
    </vt:vector>
  </HeadingPairs>
  <TitlesOfParts>
    <vt:vector size="30" baseType="lpstr">
      <vt:lpstr>Gill Sans MT</vt:lpstr>
      <vt:lpstr>Arial</vt:lpstr>
      <vt:lpstr>Wingdings 2</vt:lpstr>
      <vt:lpstr>Verdana</vt:lpstr>
      <vt:lpstr>Calibri</vt:lpstr>
      <vt:lpstr>Solstício</vt:lpstr>
      <vt:lpstr>Solstício</vt:lpstr>
      <vt:lpstr>Solstício</vt:lpstr>
      <vt:lpstr>Solstício</vt:lpstr>
      <vt:lpstr>Solstício</vt:lpstr>
      <vt:lpstr>Conversão de Medida  mm – (pol)</vt:lpstr>
      <vt:lpstr>Slide 2</vt:lpstr>
      <vt:lpstr>Slide 3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Conversões de medidas</vt:lpstr>
      <vt:lpstr>Bibliografia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Metrologia e Controle de Qualidade</dc:title>
  <dc:creator>Vitor Resende</dc:creator>
  <cp:lastModifiedBy>Users</cp:lastModifiedBy>
  <cp:revision>120</cp:revision>
  <dcterms:created xsi:type="dcterms:W3CDTF">2011-08-07T19:52:30Z</dcterms:created>
  <dcterms:modified xsi:type="dcterms:W3CDTF">2012-09-27T12:54:57Z</dcterms:modified>
</cp:coreProperties>
</file>