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7" r:id="rId3"/>
    <p:sldId id="268" r:id="rId4"/>
    <p:sldId id="256" r:id="rId5"/>
    <p:sldId id="260" r:id="rId6"/>
    <p:sldId id="257" r:id="rId7"/>
    <p:sldId id="261" r:id="rId8"/>
    <p:sldId id="262" r:id="rId9"/>
    <p:sldId id="265" r:id="rId10"/>
    <p:sldId id="266" r:id="rId11"/>
    <p:sldId id="263" r:id="rId12"/>
    <p:sldId id="272" r:id="rId13"/>
    <p:sldId id="271" r:id="rId14"/>
    <p:sldId id="274" r:id="rId15"/>
    <p:sldId id="275" r:id="rId16"/>
    <p:sldId id="270" r:id="rId17"/>
    <p:sldId id="276" r:id="rId18"/>
    <p:sldId id="273" r:id="rId19"/>
    <p:sldId id="280" r:id="rId20"/>
    <p:sldId id="277" r:id="rId21"/>
    <p:sldId id="279" r:id="rId22"/>
    <p:sldId id="281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8A2D71A-BECE-4A4F-8065-2C7C72DC7830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B8F3AE-C50E-45FB-BA5C-5885613508F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pt-BR" sz="8000" b="1" dirty="0" smtClean="0">
                <a:solidFill>
                  <a:srgbClr val="FFFF00"/>
                </a:solidFill>
                <a:latin typeface="Algerian" pitchFamily="82" charset="0"/>
              </a:rPr>
              <a:t>EPIGENÉTICA</a:t>
            </a:r>
            <a:endParaRPr lang="pt-BR" sz="8000" b="1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EPIGENÉTICA</a:t>
            </a: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19535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b="1" dirty="0" smtClean="0"/>
              <a:t> </a:t>
            </a:r>
            <a:r>
              <a:rPr lang="pt-BR" b="1" dirty="0" smtClean="0"/>
              <a:t>Estes efeitos incluem:</a:t>
            </a:r>
          </a:p>
          <a:p>
            <a:r>
              <a:rPr lang="pt-BR" b="1" dirty="0" smtClean="0"/>
              <a:t>       </a:t>
            </a:r>
            <a:r>
              <a:rPr lang="pt-BR" b="1" dirty="0" err="1" smtClean="0"/>
              <a:t>Metilação</a:t>
            </a:r>
            <a:r>
              <a:rPr lang="pt-BR" b="1" dirty="0" smtClean="0"/>
              <a:t> do DNA</a:t>
            </a:r>
          </a:p>
          <a:p>
            <a:r>
              <a:rPr lang="pt-BR" b="1" dirty="0" smtClean="0"/>
              <a:t>       </a:t>
            </a:r>
            <a:r>
              <a:rPr lang="pt-BR" b="1" dirty="0" err="1" smtClean="0"/>
              <a:t>Metilação</a:t>
            </a:r>
            <a:r>
              <a:rPr lang="pt-BR" b="1" dirty="0" smtClean="0"/>
              <a:t> de histonas</a:t>
            </a:r>
          </a:p>
          <a:p>
            <a:r>
              <a:rPr lang="pt-BR" b="1" dirty="0" smtClean="0"/>
              <a:t>       Reposição de </a:t>
            </a:r>
            <a:r>
              <a:rPr lang="pt-BR" b="1" dirty="0" err="1" smtClean="0"/>
              <a:t>nucleossomas</a:t>
            </a:r>
            <a:endParaRPr lang="pt-BR" b="1" dirty="0" smtClean="0"/>
          </a:p>
          <a:p>
            <a:r>
              <a:rPr lang="pt-BR" b="1" dirty="0" smtClean="0"/>
              <a:t>       Remodelagem dos níveis de organização superiores da cromatina</a:t>
            </a:r>
          </a:p>
          <a:p>
            <a:r>
              <a:rPr lang="pt-BR" b="1" dirty="0" smtClean="0"/>
              <a:t>       </a:t>
            </a:r>
            <a:r>
              <a:rPr lang="pt-BR" b="1" dirty="0" err="1" smtClean="0"/>
              <a:t>Silenciamento</a:t>
            </a:r>
            <a:r>
              <a:rPr lang="pt-BR" b="1" dirty="0" smtClean="0"/>
              <a:t> de porções gênicas</a:t>
            </a:r>
          </a:p>
          <a:p>
            <a:r>
              <a:rPr lang="pt-BR" b="1" dirty="0" smtClean="0"/>
              <a:t>       Estabilidade </a:t>
            </a:r>
            <a:r>
              <a:rPr lang="pt-BR" b="1" dirty="0" err="1" smtClean="0"/>
              <a:t>genômica</a:t>
            </a:r>
            <a:endParaRPr lang="pt-BR" b="1" dirty="0" smtClean="0"/>
          </a:p>
          <a:p>
            <a:r>
              <a:rPr lang="pt-BR" b="1" dirty="0" smtClean="0"/>
              <a:t>       RNA </a:t>
            </a:r>
            <a:r>
              <a:rPr lang="pt-BR" b="1" dirty="0" err="1" smtClean="0"/>
              <a:t>não-codificante</a:t>
            </a:r>
            <a:r>
              <a:rPr lang="pt-BR" b="1" dirty="0" smtClean="0"/>
              <a:t> </a:t>
            </a:r>
            <a:endParaRPr lang="pt-B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/>
          </a:bodyPr>
          <a:lstStyle/>
          <a:p>
            <a:r>
              <a:rPr lang="pt-BR" b="1" dirty="0" smtClean="0"/>
              <a:t>Genoma é o mesmo em todas as nossas células.</a:t>
            </a:r>
          </a:p>
          <a:p>
            <a:r>
              <a:rPr lang="pt-BR" b="1" dirty="0" err="1" smtClean="0"/>
              <a:t>Epigenoma</a:t>
            </a:r>
            <a:r>
              <a:rPr lang="pt-BR" b="1" dirty="0" smtClean="0"/>
              <a:t> é diferente em cada uma dos 250 tipos de células diferentes que formam o ser humano. </a:t>
            </a:r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Em gêmeos monozigóticos há resultados </a:t>
            </a:r>
            <a:r>
              <a:rPr lang="pt-BR" b="1" dirty="0" smtClean="0"/>
              <a:t>de </a:t>
            </a:r>
            <a:r>
              <a:rPr lang="pt-BR" b="1" dirty="0" err="1" smtClean="0"/>
              <a:t>metilação</a:t>
            </a:r>
            <a:r>
              <a:rPr lang="pt-BR" b="1" dirty="0" smtClean="0"/>
              <a:t> do DNA </a:t>
            </a:r>
            <a:r>
              <a:rPr lang="pt-BR" b="1" dirty="0" smtClean="0"/>
              <a:t>e </a:t>
            </a:r>
            <a:r>
              <a:rPr lang="pt-BR" b="1" dirty="0" smtClean="0"/>
              <a:t>modificação nas histonas </a:t>
            </a:r>
            <a:r>
              <a:rPr lang="pt-BR" b="1" dirty="0" smtClean="0"/>
              <a:t>que se </a:t>
            </a:r>
            <a:r>
              <a:rPr lang="pt-BR" b="1" dirty="0" smtClean="0"/>
              <a:t>distribuem pelo genoma, </a:t>
            </a:r>
            <a:r>
              <a:rPr lang="pt-BR" b="1" dirty="0" smtClean="0"/>
              <a:t>tornando-se </a:t>
            </a:r>
            <a:r>
              <a:rPr lang="pt-BR" b="1" dirty="0" smtClean="0"/>
              <a:t> </a:t>
            </a:r>
            <a:r>
              <a:rPr lang="pt-BR" b="1" dirty="0" smtClean="0"/>
              <a:t>mais distintas </a:t>
            </a:r>
            <a:r>
              <a:rPr lang="pt-BR" b="1" dirty="0" smtClean="0"/>
              <a:t>quando </a:t>
            </a:r>
            <a:r>
              <a:rPr lang="pt-BR" b="1" dirty="0" smtClean="0"/>
              <a:t>envelhecem e têm diferentes modos de vida.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EPIGENÉTICA</a:t>
            </a: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46236"/>
            <a:ext cx="8534182" cy="4997473"/>
          </a:xfrm>
        </p:spPr>
        <p:txBody>
          <a:bodyPr>
            <a:normAutofit/>
          </a:bodyPr>
          <a:lstStyle/>
          <a:p>
            <a:r>
              <a:rPr lang="pt-BR" b="1" dirty="0" smtClean="0"/>
              <a:t>O DNA contém quatro unidades de informação: A, G, C e T . </a:t>
            </a:r>
            <a:r>
              <a:rPr lang="pt-BR" b="1" dirty="0" smtClean="0"/>
              <a:t>U</a:t>
            </a:r>
            <a:r>
              <a:rPr lang="pt-BR" b="1" dirty="0" smtClean="0"/>
              <a:t>ma </a:t>
            </a:r>
            <a:r>
              <a:rPr lang="pt-BR" b="1" dirty="0" smtClean="0"/>
              <a:t>quinta base é produzida através de alteração química, que é a </a:t>
            </a:r>
            <a:r>
              <a:rPr lang="pt-BR" b="1" dirty="0" err="1" smtClean="0"/>
              <a:t>metil-citosina</a:t>
            </a:r>
            <a:r>
              <a:rPr lang="pt-BR" b="1" dirty="0" smtClean="0"/>
              <a:t>. </a:t>
            </a:r>
          </a:p>
          <a:p>
            <a:pPr>
              <a:buNone/>
            </a:pPr>
            <a:r>
              <a:rPr lang="pt-BR" b="1" dirty="0" smtClean="0"/>
              <a:t>   A citosina </a:t>
            </a:r>
            <a:r>
              <a:rPr lang="pt-BR" b="1" dirty="0" err="1" smtClean="0"/>
              <a:t>metilada</a:t>
            </a:r>
            <a:r>
              <a:rPr lang="pt-BR" b="1" dirty="0" smtClean="0"/>
              <a:t> ou </a:t>
            </a:r>
            <a:r>
              <a:rPr lang="pt-BR" b="1" dirty="0" err="1" smtClean="0"/>
              <a:t>metil-citosina</a:t>
            </a:r>
            <a:r>
              <a:rPr lang="pt-BR" b="1" dirty="0" smtClean="0"/>
              <a:t> tem um papel importante no controle da atividade do gene, podendo ser herdado  por divisões celulares (</a:t>
            </a:r>
            <a:r>
              <a:rPr lang="pt-BR" b="1" dirty="0" err="1" smtClean="0"/>
              <a:t>silenciamento</a:t>
            </a:r>
            <a:r>
              <a:rPr lang="pt-BR" b="1" dirty="0" smtClean="0"/>
              <a:t> gênico).</a:t>
            </a:r>
            <a:endParaRPr lang="pt-B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6626" name="Picture 2" descr="http://1.bp.blogspot.com/-t56j7rw_t3c/Tib2hYYndbI/AAAAAAAAAPs/0p7fJLCiiAs/s1600/DNA%2Bb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6286544" cy="6429420"/>
          </a:xfrm>
          <a:prstGeom prst="rect">
            <a:avLst/>
          </a:prstGeom>
          <a:noFill/>
        </p:spPr>
      </p:pic>
      <p:pic>
        <p:nvPicPr>
          <p:cNvPr id="26628" name="Picture 4" descr="http://3.bp.blogspot.com/-V0kf_1Zt4nM/Tib3NGnOWLI/AAAAAAAAAP0/qR8eFVWmsoU/s1600/methylcytos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14290"/>
            <a:ext cx="235745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METILAÇÃO</a:t>
            </a:r>
            <a:r>
              <a:rPr lang="pt-B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748464" cy="4526280"/>
          </a:xfrm>
        </p:spPr>
        <p:txBody>
          <a:bodyPr>
            <a:noAutofit/>
          </a:bodyPr>
          <a:lstStyle/>
          <a:p>
            <a:r>
              <a:rPr lang="pt-BR" b="1" dirty="0" smtClean="0"/>
              <a:t>A </a:t>
            </a:r>
            <a:r>
              <a:rPr lang="pt-BR" b="1" dirty="0" err="1" smtClean="0"/>
              <a:t>metilação</a:t>
            </a:r>
            <a:r>
              <a:rPr lang="pt-BR" b="1" dirty="0" smtClean="0"/>
              <a:t> é o principal mecanismo </a:t>
            </a:r>
            <a:r>
              <a:rPr lang="pt-BR" b="1" dirty="0" err="1" smtClean="0"/>
              <a:t>epigenético</a:t>
            </a:r>
            <a:r>
              <a:rPr lang="pt-BR" b="1" dirty="0" smtClean="0"/>
              <a:t>: um grupo </a:t>
            </a:r>
            <a:r>
              <a:rPr lang="pt-BR" b="1" dirty="0" err="1" smtClean="0"/>
              <a:t>metil</a:t>
            </a:r>
            <a:r>
              <a:rPr lang="pt-BR" b="1" dirty="0" smtClean="0"/>
              <a:t> é transferido para algumas bases de citosina do DNA. O processo é fundamental </a:t>
            </a:r>
            <a:r>
              <a:rPr lang="pt-BR" b="1" dirty="0" smtClean="0"/>
              <a:t> para </a:t>
            </a:r>
            <a:r>
              <a:rPr lang="pt-BR" b="1" dirty="0" smtClean="0"/>
              <a:t>"desligar" os genes que provocam alterações na transcrição genética</a:t>
            </a:r>
            <a:r>
              <a:rPr lang="pt-BR" b="1" dirty="0" smtClean="0"/>
              <a:t>.</a:t>
            </a:r>
            <a:endParaRPr lang="pt-BR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METILAÇÃO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Duas enzimas são responsáveis por controlar</a:t>
            </a:r>
            <a:r>
              <a:rPr lang="pt-BR" b="1" dirty="0" smtClean="0">
                <a:solidFill>
                  <a:srgbClr val="FFFF00"/>
                </a:solidFill>
              </a:rPr>
              <a:t> </a:t>
            </a:r>
            <a:r>
              <a:rPr lang="pt-BR" b="1" dirty="0" smtClean="0"/>
              <a:t>o mecanismo de </a:t>
            </a:r>
            <a:r>
              <a:rPr lang="pt-BR" b="1" dirty="0" err="1" smtClean="0"/>
              <a:t>metilação</a:t>
            </a:r>
            <a:r>
              <a:rPr lang="pt-BR" b="1" dirty="0" smtClean="0"/>
              <a:t>:</a:t>
            </a:r>
          </a:p>
          <a:p>
            <a:pPr marL="0" indent="0">
              <a:buNone/>
            </a:pPr>
            <a:r>
              <a:rPr lang="pt-BR" b="1" dirty="0" smtClean="0"/>
              <a:t>   DNMT3A e  </a:t>
            </a:r>
            <a:r>
              <a:rPr lang="pt-BR" b="1" dirty="0" smtClean="0"/>
              <a:t>DNMT3B</a:t>
            </a:r>
            <a:r>
              <a:rPr lang="pt-BR" b="1" dirty="0" smtClean="0"/>
              <a:t> </a:t>
            </a:r>
            <a:r>
              <a:rPr lang="pt-BR" b="1" dirty="0" smtClean="0"/>
              <a:t>- LOCUS</a:t>
            </a:r>
            <a:r>
              <a:rPr lang="pt-BR" dirty="0" smtClean="0"/>
              <a:t> 2p23.3.</a:t>
            </a:r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O </a:t>
            </a:r>
            <a:r>
              <a:rPr lang="pt-BR" b="1" dirty="0" smtClean="0"/>
              <a:t>desprendimento da enzima ocorre por causa de uma deleção da proteína: um trecho da enzima é perdido e permite que ela possa se estabilizar fora do </a:t>
            </a:r>
            <a:r>
              <a:rPr lang="pt-BR" b="1" dirty="0" err="1" smtClean="0"/>
              <a:t>nucleossomo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EPIGENÉTICA</a:t>
            </a: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57214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Organismos interagem entre si e com seu ambiente abiótico e através dessas interações adquirem informação </a:t>
            </a:r>
            <a:r>
              <a:rPr lang="pt-BR" b="1" dirty="0" err="1" smtClean="0"/>
              <a:t>epigenética</a:t>
            </a:r>
            <a:r>
              <a:rPr lang="pt-BR" b="1" dirty="0" smtClean="0"/>
              <a:t>, algumas das quais são herdadas. Ao contrário da variação genética, as mudanças </a:t>
            </a:r>
            <a:r>
              <a:rPr lang="pt-BR" b="1" dirty="0" err="1" smtClean="0"/>
              <a:t>epigenéticas</a:t>
            </a:r>
            <a:r>
              <a:rPr lang="pt-BR" b="1" dirty="0" smtClean="0"/>
              <a:t>, que geram fenótipos novos e </a:t>
            </a:r>
            <a:r>
              <a:rPr lang="pt-BR" b="1" dirty="0" smtClean="0">
                <a:solidFill>
                  <a:srgbClr val="FFFF00"/>
                </a:solidFill>
              </a:rPr>
              <a:t>herdáveis</a:t>
            </a:r>
            <a:r>
              <a:rPr lang="pt-BR" b="1" dirty="0" smtClean="0"/>
              <a:t>, podem representar alterações </a:t>
            </a:r>
            <a:r>
              <a:rPr lang="pt-BR" b="1" dirty="0" err="1" smtClean="0"/>
              <a:t>genômicas</a:t>
            </a:r>
            <a:r>
              <a:rPr lang="pt-BR" b="1" dirty="0" smtClean="0"/>
              <a:t> </a:t>
            </a:r>
            <a:r>
              <a:rPr lang="pt-BR" b="1" dirty="0" smtClean="0">
                <a:solidFill>
                  <a:srgbClr val="FFFF00"/>
                </a:solidFill>
              </a:rPr>
              <a:t>reversíveis</a:t>
            </a:r>
            <a:r>
              <a:rPr lang="pt-BR" b="1" dirty="0" smtClean="0"/>
              <a:t> que permitem colonizar ambientes variáveis e novas paisagens durante um processo evolutivo a longo prazo.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http://www.diariodasaude.com.br/news/imgs/metila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9"/>
            <a:ext cx="8352928" cy="6220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Evento </a:t>
            </a:r>
            <a:r>
              <a:rPr lang="pt-BR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Epigenético</a:t>
            </a:r>
            <a:r>
              <a:rPr lang="pt-B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Atual</a:t>
            </a: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A parcela de 99% do genoma que não codifica proteínas - se propaga durante a divisão celular e esse processo pode ser subvertido no câncer.</a:t>
            </a:r>
          </a:p>
          <a:p>
            <a:r>
              <a:rPr lang="pt-BR" b="1" dirty="0" smtClean="0"/>
              <a:t>Todas as células de um organismo têm o mesmo DNA, mas cada uma delas é especializada para uma função específica. Isso ocorre porque as alterações </a:t>
            </a:r>
            <a:r>
              <a:rPr lang="pt-BR" b="1" dirty="0" err="1" smtClean="0"/>
              <a:t>epigenéticas</a:t>
            </a:r>
            <a:r>
              <a:rPr lang="pt-BR" b="1" dirty="0" smtClean="0"/>
              <a:t> garantem essa diferenciação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HERANÇA EPIGENÉTICA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É </a:t>
            </a:r>
            <a:r>
              <a:rPr lang="pt-BR" dirty="0" smtClean="0"/>
              <a:t>a transmissão de </a:t>
            </a:r>
            <a:r>
              <a:rPr lang="pt-BR" dirty="0" smtClean="0"/>
              <a:t>caracteres </a:t>
            </a:r>
            <a:r>
              <a:rPr lang="pt-BR" dirty="0" err="1" smtClean="0"/>
              <a:t>epigenéticos</a:t>
            </a:r>
            <a:r>
              <a:rPr lang="pt-BR" dirty="0" smtClean="0"/>
              <a:t> entre diferentes gerações. Ela é dividida em três tipos:</a:t>
            </a:r>
          </a:p>
          <a:p>
            <a:r>
              <a:rPr lang="pt-BR" b="1" dirty="0" smtClean="0"/>
              <a:t>I) Herança </a:t>
            </a:r>
            <a:r>
              <a:rPr lang="pt-BR" b="1" dirty="0" err="1" smtClean="0"/>
              <a:t>epigenética</a:t>
            </a:r>
            <a:r>
              <a:rPr lang="pt-BR" b="1" dirty="0" smtClean="0"/>
              <a:t> mitótica</a:t>
            </a:r>
            <a:r>
              <a:rPr lang="pt-BR" dirty="0" smtClean="0"/>
              <a:t>, ocorrendo entre gerações celulares ( de célula mãe a célula filha). </a:t>
            </a:r>
            <a:endParaRPr lang="pt-BR" dirty="0" smtClean="0"/>
          </a:p>
          <a:p>
            <a:r>
              <a:rPr lang="pt-BR" b="1" dirty="0" smtClean="0"/>
              <a:t>II</a:t>
            </a:r>
            <a:r>
              <a:rPr lang="pt-BR" b="1" dirty="0" smtClean="0"/>
              <a:t>) Herança </a:t>
            </a:r>
            <a:r>
              <a:rPr lang="pt-BR" b="1" dirty="0" err="1" smtClean="0"/>
              <a:t>epigenética</a:t>
            </a:r>
            <a:r>
              <a:rPr lang="pt-BR" b="1" dirty="0" smtClean="0"/>
              <a:t> meiótica</a:t>
            </a:r>
            <a:r>
              <a:rPr lang="pt-BR" dirty="0" smtClean="0"/>
              <a:t>, ocorrendo de geração entre indivíduos (de progenitores a prole</a:t>
            </a:r>
            <a:r>
              <a:rPr lang="pt-BR" dirty="0" smtClean="0"/>
              <a:t>).</a:t>
            </a:r>
          </a:p>
          <a:p>
            <a:r>
              <a:rPr lang="pt-BR" b="1" dirty="0" smtClean="0"/>
              <a:t>III</a:t>
            </a:r>
            <a:r>
              <a:rPr lang="pt-BR" b="1" dirty="0" smtClean="0"/>
              <a:t>) Herança </a:t>
            </a:r>
            <a:r>
              <a:rPr lang="pt-BR" b="1" dirty="0" err="1" smtClean="0"/>
              <a:t>epigenética</a:t>
            </a:r>
            <a:r>
              <a:rPr lang="pt-BR" b="1" dirty="0" smtClean="0"/>
              <a:t> </a:t>
            </a:r>
            <a:r>
              <a:rPr lang="pt-BR" b="1" dirty="0" err="1" smtClean="0"/>
              <a:t>trangeracional</a:t>
            </a:r>
            <a:r>
              <a:rPr lang="pt-BR" dirty="0" smtClean="0"/>
              <a:t>, ocorrendo de uma geração de organismo para, pelo menos, duas gerações de prole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EPIGENÉTICA</a:t>
            </a: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Estudo das mudanças produzidas na expressão gênica causadas por outros mecanismos que não </a:t>
            </a:r>
            <a:r>
              <a:rPr lang="pt-BR" sz="3600" b="1" dirty="0" smtClean="0"/>
              <a:t>correspondem às alterações  </a:t>
            </a:r>
            <a:r>
              <a:rPr lang="pt-BR" sz="3600" b="1" dirty="0" smtClean="0"/>
              <a:t>na sequência de bases do </a:t>
            </a:r>
            <a:r>
              <a:rPr lang="pt-BR" sz="3600" b="1" dirty="0" smtClean="0"/>
              <a:t>DNA.</a:t>
            </a:r>
          </a:p>
          <a:p>
            <a:endParaRPr lang="pt-BR" sz="3600" b="1" dirty="0" smtClean="0"/>
          </a:p>
          <a:p>
            <a:r>
              <a:rPr lang="pt-BR" sz="3600" b="1" dirty="0" err="1" smtClean="0"/>
              <a:t>Epi</a:t>
            </a:r>
            <a:r>
              <a:rPr lang="pt-BR" sz="3600" b="1" dirty="0" smtClean="0"/>
              <a:t> (grego</a:t>
            </a:r>
            <a:r>
              <a:rPr lang="pt-BR" sz="3600" b="1" dirty="0" smtClean="0"/>
              <a:t>: </a:t>
            </a:r>
            <a:r>
              <a:rPr lang="pt-BR" sz="3600" b="1" dirty="0" smtClean="0"/>
              <a:t>acima)genética</a:t>
            </a:r>
            <a:endParaRPr lang="pt-BR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2772" name="Picture 4" descr="https://encrypted-tbn0.gstatic.com/images?q=tbn:ANd9GcR2qP5ELvKylnPxEeMemUDawDh5pRMdbvlRTD_L04Zgp_12Gmf2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748464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4818" name="Picture 2" descr="http://1.bp.blogspot.com/-oaGWPkY69G8/USVNFuzBgRI/AAAAAAAAAlw/lJHM3ZZXv4M/s400/epigene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2363" y="0"/>
            <a:ext cx="948636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5842" name="Picture 2" descr="Resultado de imagem para EPIGENÃT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5" y="0"/>
            <a:ext cx="939653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HISTÓRICO</a:t>
            </a:r>
            <a:r>
              <a:rPr lang="pt-BR" b="1" dirty="0" smtClean="0"/>
              <a:t>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46236"/>
            <a:ext cx="8715436" cy="5211763"/>
          </a:xfrm>
        </p:spPr>
        <p:txBody>
          <a:bodyPr>
            <a:normAutofit fontScale="92500"/>
          </a:bodyPr>
          <a:lstStyle/>
          <a:p>
            <a:r>
              <a:rPr lang="pt-BR" sz="3600" b="1" dirty="0" smtClean="0"/>
              <a:t> 1905- </a:t>
            </a:r>
            <a:r>
              <a:rPr lang="pt-BR" sz="3600" b="1" dirty="0" smtClean="0"/>
              <a:t>Wiliam </a:t>
            </a:r>
            <a:r>
              <a:rPr lang="pt-BR" sz="3600" b="1" dirty="0" err="1" smtClean="0"/>
              <a:t>Bateson</a:t>
            </a:r>
            <a:r>
              <a:rPr lang="pt-BR" sz="3600" b="1" dirty="0" smtClean="0"/>
              <a:t> (1861-1926</a:t>
            </a:r>
            <a:r>
              <a:rPr lang="pt-BR" sz="3600" b="1" dirty="0" smtClean="0"/>
              <a:t>)</a:t>
            </a:r>
            <a:endParaRPr lang="pt-BR" sz="3600" b="1" dirty="0" smtClean="0"/>
          </a:p>
          <a:p>
            <a:r>
              <a:rPr lang="pt-BR" sz="3600" b="1" dirty="0" smtClean="0"/>
              <a:t>1942 </a:t>
            </a:r>
            <a:r>
              <a:rPr lang="pt-BR" sz="3600" b="1" dirty="0" smtClean="0"/>
              <a:t>- Conrad Hal </a:t>
            </a:r>
            <a:r>
              <a:rPr lang="pt-BR" sz="3600" b="1" dirty="0" err="1" smtClean="0"/>
              <a:t>Waddington</a:t>
            </a:r>
            <a:r>
              <a:rPr lang="pt-BR" sz="3600" b="1" dirty="0" smtClean="0"/>
              <a:t> (1905-1975) definiu "</a:t>
            </a:r>
            <a:r>
              <a:rPr lang="pt-BR" sz="3600" b="1" dirty="0" err="1" smtClean="0"/>
              <a:t>epigenética</a:t>
            </a:r>
            <a:r>
              <a:rPr lang="pt-BR" sz="3600" b="1" dirty="0" smtClean="0"/>
              <a:t>" como "o ramo da biologia que estuda as interações causais entre genes e seus produtos, que trazem o fenótipo a ser". Pontos anteriores interessante: Canalização e a assimilação genética (caracteres adquiridos por informação ambiental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700" b="1" dirty="0" smtClean="0">
                <a:solidFill>
                  <a:schemeClr val="accent3"/>
                </a:solidFill>
              </a:rPr>
              <a:t>FENÔMENO EPIGENÉTICO</a:t>
            </a:r>
            <a:endParaRPr lang="pt-BR" sz="6700" b="1" dirty="0">
              <a:solidFill>
                <a:schemeClr val="accent3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428868"/>
            <a:ext cx="8479552" cy="4429132"/>
          </a:xfrm>
        </p:spPr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14282" y="2714620"/>
            <a:ext cx="87154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latin typeface="Arial Black" pitchFamily="34" charset="0"/>
              </a:rPr>
              <a:t>CARACTERÍSTICAS DE ORGANISMOS UNICELULARES E MULTICELULARES QUE SÃO ESTÁVEIS AO LONGO DE DIVERSAS DIVISÕES CELULARES MAS QUE NÃO ENVOLVEM MUDANÇAS NA SEQUÊNCIA DO DNA DO ORGANISMO</a:t>
            </a:r>
            <a:endParaRPr lang="pt-BR" sz="32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EPIGENÉTICA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A história da sua vida depende da combinação entre a genética que você herdou mais o ambiente em que você vive. Isso inclui todas as pequenas escolhas </a:t>
            </a:r>
            <a:r>
              <a:rPr lang="pt-BR" sz="3600" b="1" dirty="0" smtClean="0"/>
              <a:t>realizadas </a:t>
            </a:r>
            <a:r>
              <a:rPr lang="pt-BR" sz="3600" b="1" dirty="0" smtClean="0"/>
              <a:t>e os eventos que acontecem ao longo </a:t>
            </a:r>
            <a:r>
              <a:rPr lang="pt-BR" sz="3600" b="1" dirty="0" smtClean="0"/>
              <a:t>da sua </a:t>
            </a:r>
            <a:r>
              <a:rPr lang="pt-BR" sz="3600" b="1" dirty="0" smtClean="0"/>
              <a:t>vida.</a:t>
            </a:r>
            <a:endParaRPr lang="pt-BR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EPIGENÉTICA</a:t>
            </a: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A informação genética ou genótipo não só está composta de instruções para desenvolver o novo </a:t>
            </a:r>
            <a:r>
              <a:rPr lang="pt-BR" sz="3600" b="1" dirty="0" smtClean="0"/>
              <a:t>ser, como </a:t>
            </a:r>
            <a:r>
              <a:rPr lang="pt-BR" sz="3600" b="1" dirty="0" smtClean="0"/>
              <a:t>também incorporará condições de desenvolvimento das referidas instruções, é o que se conhece como </a:t>
            </a:r>
            <a:r>
              <a:rPr lang="pt-BR" sz="3600" b="1" dirty="0" err="1" smtClean="0">
                <a:solidFill>
                  <a:srgbClr val="002060"/>
                </a:solidFill>
              </a:rPr>
              <a:t>epigenética</a:t>
            </a:r>
            <a:r>
              <a:rPr lang="pt-BR" sz="3600" b="1" dirty="0" smtClean="0">
                <a:solidFill>
                  <a:srgbClr val="002060"/>
                </a:solidFill>
              </a:rPr>
              <a:t>.</a:t>
            </a:r>
            <a:endParaRPr lang="pt-BR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EPIGENÉTICA</a:t>
            </a: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435280" cy="5357826"/>
          </a:xfrm>
        </p:spPr>
        <p:txBody>
          <a:bodyPr>
            <a:normAutofit fontScale="92500" lnSpcReduction="10000"/>
          </a:bodyPr>
          <a:lstStyle/>
          <a:p>
            <a:r>
              <a:rPr lang="pt-BR" sz="3800" b="1" dirty="0" smtClean="0"/>
              <a:t>Presença de um tipo secundário de código no DNA -  o EPIGENOMA, traz uma série de marcas químicas que estão ligadas aos genes e agem como árbitros. Essas marcas desligam alguns genes e isso significa que escolhas, como dieta e medicamentos, podem afetar o funcionamento do corpo a longo prazo.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pic>
        <p:nvPicPr>
          <p:cNvPr id="18434" name="Picture 2" descr="http://www.p-albuquerque.com.pt/images/400px-Gen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715436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EPIGENÉTICA</a:t>
            </a: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A </a:t>
            </a:r>
            <a:r>
              <a:rPr lang="pt-BR" b="1" i="1" dirty="0" err="1" smtClean="0"/>
              <a:t>epigenética</a:t>
            </a:r>
            <a:r>
              <a:rPr lang="pt-BR" b="1" dirty="0" smtClean="0"/>
              <a:t> investiga a informação contida no DNA, transmitida na divisão celular, mas que não constitui parte da </a:t>
            </a:r>
            <a:r>
              <a:rPr lang="pt-BR" b="1" dirty="0" err="1" smtClean="0"/>
              <a:t>sequência</a:t>
            </a:r>
            <a:r>
              <a:rPr lang="pt-BR" b="1" dirty="0" smtClean="0"/>
              <a:t> do DNA.</a:t>
            </a:r>
            <a:br>
              <a:rPr lang="pt-BR" b="1" dirty="0" smtClean="0"/>
            </a:br>
            <a:r>
              <a:rPr lang="pt-BR" b="1" dirty="0" smtClean="0"/>
              <a:t>Os mecanismos </a:t>
            </a:r>
            <a:r>
              <a:rPr lang="pt-BR" b="1" i="1" dirty="0" err="1" smtClean="0"/>
              <a:t>epigenéticos</a:t>
            </a:r>
            <a:r>
              <a:rPr lang="pt-BR" b="1" dirty="0" smtClean="0"/>
              <a:t> envolvem modificações químicas do próprio DNA, e modificações nas proteínas que estão associadas a ele. Cada uma destas modificações age como um sinal de regulação e modificação na expressão genética.</a:t>
            </a:r>
            <a:endParaRPr lang="pt-BR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216</TotalTime>
  <Words>674</Words>
  <Application>Microsoft Office PowerPoint</Application>
  <PresentationFormat>Apresentação na tela 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Fundição</vt:lpstr>
      <vt:lpstr>EPIGENÉTICA</vt:lpstr>
      <vt:lpstr>EPIGENÉTICA</vt:lpstr>
      <vt:lpstr>HISTÓRICO </vt:lpstr>
      <vt:lpstr>   FENÔMENO EPIGENÉTICO</vt:lpstr>
      <vt:lpstr>EPIGENÉTICA</vt:lpstr>
      <vt:lpstr>EPIGENÉTICA</vt:lpstr>
      <vt:lpstr>EPIGENÉTICA</vt:lpstr>
      <vt:lpstr>Slide 8</vt:lpstr>
      <vt:lpstr>EPIGENÉTICA</vt:lpstr>
      <vt:lpstr>EPIGENÉTICA</vt:lpstr>
      <vt:lpstr>Slide 11</vt:lpstr>
      <vt:lpstr>EPIGENÉTICA</vt:lpstr>
      <vt:lpstr>Slide 13</vt:lpstr>
      <vt:lpstr> METILAÇÃO </vt:lpstr>
      <vt:lpstr>METILAÇÃO</vt:lpstr>
      <vt:lpstr>EPIGENÉTICA</vt:lpstr>
      <vt:lpstr>Slide 17</vt:lpstr>
      <vt:lpstr>Evento Epigenético Atual</vt:lpstr>
      <vt:lpstr>HERANÇA EPIGENÉTICA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EPIGENÉTICA</dc:title>
  <dc:creator>Computador</dc:creator>
  <cp:lastModifiedBy>Usuário do Windows</cp:lastModifiedBy>
  <cp:revision>24</cp:revision>
  <dcterms:created xsi:type="dcterms:W3CDTF">2011-09-19T07:37:28Z</dcterms:created>
  <dcterms:modified xsi:type="dcterms:W3CDTF">2019-04-23T20:50:11Z</dcterms:modified>
</cp:coreProperties>
</file>