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0" r:id="rId3"/>
    <p:sldId id="271" r:id="rId4"/>
    <p:sldId id="272" r:id="rId5"/>
    <p:sldId id="273" r:id="rId6"/>
    <p:sldId id="274" r:id="rId7"/>
    <p:sldId id="275" r:id="rId8"/>
    <p:sldId id="257" r:id="rId9"/>
    <p:sldId id="259" r:id="rId10"/>
    <p:sldId id="260" r:id="rId11"/>
    <p:sldId id="261" r:id="rId12"/>
    <p:sldId id="269" r:id="rId13"/>
    <p:sldId id="262" r:id="rId14"/>
    <p:sldId id="263" r:id="rId15"/>
    <p:sldId id="265" r:id="rId16"/>
    <p:sldId id="264" r:id="rId17"/>
    <p:sldId id="266" r:id="rId18"/>
    <p:sldId id="267" r:id="rId19"/>
    <p:sldId id="268"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6503B1-F947-44E7-9324-FBF00735600F}" type="datetimeFigureOut">
              <a:rPr lang="pt-BR" smtClean="0"/>
              <a:pPr/>
              <a:t>21/04/2019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D809E8-FDE2-4AF8-84E0-78A678CCD599}"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a:t>
            </a:fld>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16</a:t>
            </a:fld>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17</a:t>
            </a:fld>
            <a:endParaRPr 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18</a:t>
            </a:fld>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19</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8</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9</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10</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11</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12</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13</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14</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2D809E8-FDE2-4AF8-84E0-78A678CCD599}" type="slidenum">
              <a:rPr lang="pt-BR" smtClean="0"/>
              <a:pPr/>
              <a:t>15</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21/04/2019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00DB3-DBF0-4086-B675-117E7A9610B8}" type="datetimeFigureOut">
              <a:rPr lang="pt-BR" smtClean="0"/>
              <a:pPr/>
              <a:t>21/04/2019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9D8CF-8DEC-4D9F-84EE-ADF04DFF339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lanalto.gov.br/ccivil_03/_Ato2015-2018/2015/Lei/L13135.htm" TargetMode="External"/><Relationship Id="rId2" Type="http://schemas.openxmlformats.org/officeDocument/2006/relationships/hyperlink" Target="http://www.planalto.gov.br/ccivil_03/_Ato2015-2018/2015/Lei/L13146.htm" TargetMode="External"/><Relationship Id="rId1" Type="http://schemas.openxmlformats.org/officeDocument/2006/relationships/slideLayout" Target="../slideLayouts/slideLayout2.xml"/><Relationship Id="rId5" Type="http://schemas.openxmlformats.org/officeDocument/2006/relationships/hyperlink" Target="http://www.planalto.gov.br/ccivil_03/Constituicao/Constitui%C3%A7ao.htm" TargetMode="External"/><Relationship Id="rId4" Type="http://schemas.openxmlformats.org/officeDocument/2006/relationships/hyperlink" Target="http://www.planalto.gov.br/ccivil_03/leis/L9528.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lanalto.gov.br/ccivil_03/leis/L9032.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solidFill>
                  <a:srgbClr val="FF0000"/>
                </a:solidFill>
              </a:rPr>
              <a:t>CASOS CONCRETOS DE ASSISTENCIA E PREVIDENCIA</a:t>
            </a:r>
            <a:endParaRPr lang="pt-BR" dirty="0">
              <a:solidFill>
                <a:srgbClr val="FF0000"/>
              </a:solidFill>
            </a:endParaRPr>
          </a:p>
        </p:txBody>
      </p:sp>
      <p:sp>
        <p:nvSpPr>
          <p:cNvPr id="3" name="Subtítulo 2"/>
          <p:cNvSpPr>
            <a:spLocks noGrp="1"/>
          </p:cNvSpPr>
          <p:nvPr>
            <p:ph type="subTitle" idx="1"/>
          </p:nvPr>
        </p:nvSpPr>
        <p:spPr/>
        <p:txBody>
          <a:bodyPr/>
          <a:lstStyle/>
          <a:p>
            <a:endParaRPr lang="pt-B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u="sng" dirty="0" smtClean="0">
                <a:solidFill>
                  <a:srgbClr val="FF0000"/>
                </a:solidFill>
              </a:rPr>
              <a:t>CASO CONCRETO </a:t>
            </a:r>
            <a:r>
              <a:rPr lang="pt-BR" dirty="0" smtClean="0"/>
              <a:t/>
            </a:r>
            <a:br>
              <a:rPr lang="pt-BR" dirty="0" smtClean="0"/>
            </a:br>
            <a:endParaRPr lang="pt-BR" dirty="0"/>
          </a:p>
        </p:txBody>
      </p:sp>
      <p:sp>
        <p:nvSpPr>
          <p:cNvPr id="3" name="Espaço Reservado para Conteúdo 2"/>
          <p:cNvSpPr>
            <a:spLocks noGrp="1"/>
          </p:cNvSpPr>
          <p:nvPr>
            <p:ph idx="1"/>
          </p:nvPr>
        </p:nvSpPr>
        <p:spPr/>
        <p:txBody>
          <a:bodyPr>
            <a:normAutofit/>
          </a:bodyPr>
          <a:lstStyle/>
          <a:p>
            <a:pPr>
              <a:buNone/>
            </a:pPr>
            <a:r>
              <a:rPr lang="pt-BR" b="1" dirty="0" smtClean="0"/>
              <a:t> </a:t>
            </a:r>
            <a:endParaRPr lang="pt-BR" dirty="0" smtClean="0"/>
          </a:p>
          <a:p>
            <a:pPr lvl="0"/>
            <a:r>
              <a:rPr lang="pt-BR" sz="1700" b="1" dirty="0" smtClean="0"/>
              <a:t>IDOSO COM 75 ANOS , DIVÓRCIADO,APOSENTADO PELO INSS POR INVALIDEZ, BENEFÍCIO DE 1 .</a:t>
            </a:r>
            <a:r>
              <a:rPr lang="pt-BR" sz="1700" b="1" dirty="0" err="1" smtClean="0"/>
              <a:t>S.M.</a:t>
            </a:r>
            <a:r>
              <a:rPr lang="pt-BR" sz="1700" b="1" dirty="0" smtClean="0"/>
              <a:t> </a:t>
            </a:r>
            <a:r>
              <a:rPr lang="pt-BR" sz="1700" b="1" dirty="0" smtClean="0"/>
              <a:t> </a:t>
            </a:r>
            <a:r>
              <a:rPr lang="pt-BR" sz="1700" b="1" dirty="0" smtClean="0"/>
              <a:t>Em 2005 OCORREU O </a:t>
            </a:r>
            <a:r>
              <a:rPr lang="pt-BR" sz="1700" b="1" dirty="0" smtClean="0"/>
              <a:t>ÓBITO </a:t>
            </a:r>
            <a:r>
              <a:rPr lang="pt-BR" sz="1700" b="1" dirty="0" smtClean="0"/>
              <a:t>DE EX-CÔNJUGE </a:t>
            </a:r>
            <a:r>
              <a:rPr lang="pt-BR" sz="1700" b="1" dirty="0" smtClean="0"/>
              <a:t>QUE </a:t>
            </a:r>
            <a:r>
              <a:rPr lang="pt-BR" sz="1700" b="1" dirty="0" smtClean="0"/>
              <a:t>RECEBIA PENSÃO POR MORTE DO FILHO DE AMBOS DESDE 1995. </a:t>
            </a:r>
          </a:p>
          <a:p>
            <a:pPr lvl="0"/>
            <a:endParaRPr lang="pt-BR" sz="1700" b="1" dirty="0" smtClean="0"/>
          </a:p>
          <a:p>
            <a:pPr lvl="0"/>
            <a:r>
              <a:rPr lang="pt-BR" sz="1700" b="1" dirty="0" smtClean="0"/>
              <a:t>A-PODERÁ RECEBER PENSÃO POR MORTE DE FILHO?</a:t>
            </a:r>
          </a:p>
          <a:p>
            <a:pPr lvl="0"/>
            <a:r>
              <a:rPr lang="pt-BR" sz="1700" b="1" dirty="0" smtClean="0"/>
              <a:t>B-TERÁ DIREITO À REVERSÃO DA QUOTA PARTE DA PENSÃO POR MORTE DO FILHO ? C-PODERÁ ACUMULAR PENSÃO COM APOSENTADORIA?  </a:t>
            </a:r>
          </a:p>
          <a:p>
            <a:pPr lvl="0"/>
            <a:r>
              <a:rPr lang="pt-BR" sz="1700" b="1" dirty="0" smtClean="0"/>
              <a:t>D-TERÁ DIREITO AO BPC?</a:t>
            </a:r>
            <a:endParaRPr lang="pt-BR" sz="1700" dirty="0" smtClean="0"/>
          </a:p>
          <a:p>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lnSpcReduction="10000"/>
          </a:bodyPr>
          <a:lstStyle/>
          <a:p>
            <a:r>
              <a:rPr lang="pt-BR" b="1" dirty="0" smtClean="0"/>
              <a:t>João possui duas atividades </a:t>
            </a:r>
            <a:r>
              <a:rPr lang="pt-BR" b="1" dirty="0" smtClean="0"/>
              <a:t>laborais. A primeira sujeita </a:t>
            </a:r>
            <a:r>
              <a:rPr lang="pt-BR" b="1" dirty="0" smtClean="0"/>
              <a:t>à contribuição ao Município e a segunda celetista.</a:t>
            </a:r>
          </a:p>
          <a:p>
            <a:r>
              <a:rPr lang="pt-BR" dirty="0" smtClean="0"/>
              <a:t> Questões :</a:t>
            </a:r>
          </a:p>
          <a:p>
            <a:r>
              <a:rPr lang="pt-BR" dirty="0" smtClean="0"/>
              <a:t>A)-Qual será seu regime de previdência ?</a:t>
            </a:r>
          </a:p>
          <a:p>
            <a:r>
              <a:rPr lang="pt-BR" dirty="0" smtClean="0"/>
              <a:t>B) Se ele recebe 6.000 Reais na primeira atividade e 2.000 mil na segunda, como será seu  regime contributivo e alíquota?</a:t>
            </a:r>
          </a:p>
          <a:p>
            <a:r>
              <a:rPr lang="pt-BR" dirty="0" smtClean="0"/>
              <a:t>C) Terá direito a duas aposentadorias ?</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ANTONIO, aposentado do RGPS, exerce atividade de servidor Comissionado e incapacitou-se .</a:t>
            </a:r>
          </a:p>
          <a:p>
            <a:r>
              <a:rPr lang="pt-BR" dirty="0" smtClean="0"/>
              <a:t>A) Terá direito a nova aposentadoria?</a:t>
            </a:r>
          </a:p>
          <a:p>
            <a:r>
              <a:rPr lang="pt-BR" dirty="0" smtClean="0"/>
              <a:t>B)  Qual regime contributivo  aporta ?</a:t>
            </a:r>
          </a:p>
          <a:p>
            <a:r>
              <a:rPr lang="pt-BR" dirty="0" smtClean="0"/>
              <a:t>C) Pode requerer auxilio- doença e acumular com aposentadoria ? ( art.124,L. </a:t>
            </a:r>
            <a:r>
              <a:rPr lang="pt-BR" smtClean="0"/>
              <a:t>8.213)</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QUESTÃO </a:t>
            </a:r>
            <a:endParaRPr lang="pt-BR" dirty="0"/>
          </a:p>
        </p:txBody>
      </p:sp>
      <p:sp>
        <p:nvSpPr>
          <p:cNvPr id="3" name="Espaço Reservado para Conteúdo 2"/>
          <p:cNvSpPr>
            <a:spLocks noGrp="1"/>
          </p:cNvSpPr>
          <p:nvPr>
            <p:ph idx="1"/>
          </p:nvPr>
        </p:nvSpPr>
        <p:spPr/>
        <p:txBody>
          <a:bodyPr/>
          <a:lstStyle/>
          <a:p>
            <a:r>
              <a:rPr lang="pt-BR" dirty="0" smtClean="0"/>
              <a:t>Segurado que exercer </a:t>
            </a:r>
            <a:r>
              <a:rPr lang="pt-BR" dirty="0" smtClean="0"/>
              <a:t>várias </a:t>
            </a:r>
            <a:r>
              <a:rPr lang="pt-BR" dirty="0" smtClean="0"/>
              <a:t>atividades e a incapacidade se der em apenas  uma delas deverá se afastar de todas ?</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O principio da Segurança jurídica protege expectativa de direito previdenciário ?</a:t>
            </a: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CASO CONCRETO</a:t>
            </a:r>
            <a:endParaRPr lang="pt-BR" dirty="0"/>
          </a:p>
        </p:txBody>
      </p:sp>
      <p:sp>
        <p:nvSpPr>
          <p:cNvPr id="3" name="Espaço Reservado para Conteúdo 2"/>
          <p:cNvSpPr>
            <a:spLocks noGrp="1"/>
          </p:cNvSpPr>
          <p:nvPr>
            <p:ph idx="1"/>
          </p:nvPr>
        </p:nvSpPr>
        <p:spPr/>
        <p:txBody>
          <a:bodyPr/>
          <a:lstStyle/>
          <a:p>
            <a:r>
              <a:rPr lang="pt-BR" dirty="0" smtClean="0"/>
              <a:t>Poderá ter direito adquirido à aposentadoria servidora pública com 22 anos de contribuição?</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QUESTÃO </a:t>
            </a:r>
            <a:endParaRPr lang="pt-BR" dirty="0"/>
          </a:p>
        </p:txBody>
      </p:sp>
      <p:sp>
        <p:nvSpPr>
          <p:cNvPr id="3" name="Espaço Reservado para Conteúdo 2"/>
          <p:cNvSpPr>
            <a:spLocks noGrp="1"/>
          </p:cNvSpPr>
          <p:nvPr>
            <p:ph idx="1"/>
          </p:nvPr>
        </p:nvSpPr>
        <p:spPr/>
        <p:txBody>
          <a:bodyPr/>
          <a:lstStyle/>
          <a:p>
            <a:r>
              <a:rPr lang="pt-BR" dirty="0" smtClean="0"/>
              <a:t>Há  direito adquirido à Regime Jurídico Tributário ou a Regime Previdenciário ?</a:t>
            </a: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smtClean="0"/>
              <a:t>CASOS   CONCRETO  </a:t>
            </a:r>
            <a:br>
              <a:rPr lang="pt-BR" sz="3100" dirty="0" smtClean="0"/>
            </a:br>
            <a:r>
              <a:rPr lang="pt-BR" sz="3100" dirty="0" smtClean="0"/>
              <a:t> </a:t>
            </a:r>
            <a:r>
              <a:rPr lang="pt-BR" dirty="0" smtClean="0"/>
              <a:t/>
            </a:r>
            <a:br>
              <a:rPr lang="pt-BR" dirty="0" smtClean="0"/>
            </a:br>
            <a:endParaRPr lang="pt-BR" dirty="0"/>
          </a:p>
        </p:txBody>
      </p:sp>
      <p:sp>
        <p:nvSpPr>
          <p:cNvPr id="3" name="Espaço Reservado para Conteúdo 2"/>
          <p:cNvSpPr>
            <a:spLocks noGrp="1"/>
          </p:cNvSpPr>
          <p:nvPr>
            <p:ph idx="1"/>
          </p:nvPr>
        </p:nvSpPr>
        <p:spPr/>
        <p:txBody>
          <a:bodyPr>
            <a:normAutofit fontScale="55000" lnSpcReduction="20000"/>
          </a:bodyPr>
          <a:lstStyle/>
          <a:p>
            <a:r>
              <a:rPr lang="pt-BR" b="1" dirty="0" smtClean="0"/>
              <a:t> </a:t>
            </a:r>
            <a:endParaRPr lang="pt-BR" dirty="0" smtClean="0"/>
          </a:p>
          <a:p>
            <a:r>
              <a:rPr lang="pt-BR" sz="4500" b="1" dirty="0" smtClean="0"/>
              <a:t>A-JOAO, 57 ANOS,DESEMPREGADO,  VIVIA EM UNIÃO ESTÁVEL COM MARIA. MARIA , BENEFICIÁRIA DO BPC, FACE DEFICIENCIA COMPROVADA. MARIA FALECE. QUAIS DIREITOS SECURITÁRIOS TERÁ JOÃO?</a:t>
            </a:r>
            <a:endParaRPr lang="pt-BR" sz="4500" dirty="0" smtClean="0"/>
          </a:p>
          <a:p>
            <a:endParaRPr lang="pt-BR" sz="4500" b="1" dirty="0" smtClean="0">
              <a:solidFill>
                <a:srgbClr val="FF0000"/>
              </a:solidFill>
            </a:endParaRPr>
          </a:p>
          <a:p>
            <a:r>
              <a:rPr lang="pt-BR" sz="4500" b="1" dirty="0" smtClean="0">
                <a:solidFill>
                  <a:srgbClr val="FF0000"/>
                </a:solidFill>
              </a:rPr>
              <a:t>1-APOSENTADORIA ? POR QUÊ ? </a:t>
            </a:r>
            <a:endParaRPr lang="pt-BR" sz="4500" dirty="0" smtClean="0">
              <a:solidFill>
                <a:srgbClr val="FF0000"/>
              </a:solidFill>
            </a:endParaRPr>
          </a:p>
          <a:p>
            <a:r>
              <a:rPr lang="pt-BR" sz="4500" b="1" dirty="0" smtClean="0">
                <a:solidFill>
                  <a:srgbClr val="FF0000"/>
                </a:solidFill>
              </a:rPr>
              <a:t>2-PENSÃO  POR MORTE DECORRENTE DO ÓBITO DE MARIA ?</a:t>
            </a:r>
            <a:endParaRPr lang="pt-BR" sz="4500" dirty="0" smtClean="0">
              <a:solidFill>
                <a:srgbClr val="FF0000"/>
              </a:solidFill>
            </a:endParaRPr>
          </a:p>
          <a:p>
            <a:r>
              <a:rPr lang="pt-BR" sz="4500" b="1" dirty="0" smtClean="0">
                <a:solidFill>
                  <a:srgbClr val="FF0000"/>
                </a:solidFill>
              </a:rPr>
              <a:t>3-BPC ASSISTENCIAL?</a:t>
            </a:r>
            <a:endParaRPr lang="pt-BR" sz="4500" dirty="0" smtClean="0">
              <a:solidFill>
                <a:srgbClr val="FF0000"/>
              </a:solidFill>
            </a:endParaRPr>
          </a:p>
          <a:p>
            <a:r>
              <a:rPr lang="pt-BR" sz="4500" b="1" dirty="0" smtClean="0">
                <a:solidFill>
                  <a:srgbClr val="FF0000"/>
                </a:solidFill>
              </a:rPr>
              <a:t>4-OUTROS BENEFÍCIOS ? QUAIS? </a:t>
            </a:r>
            <a:endParaRPr lang="pt-BR" sz="4500" dirty="0" smtClean="0">
              <a:solidFill>
                <a:srgbClr val="FF0000"/>
              </a:solidFill>
            </a:endParaRPr>
          </a:p>
          <a:p>
            <a:pPr>
              <a:buNone/>
            </a:pPr>
            <a:r>
              <a:rPr lang="pt-BR" dirty="0" smtClean="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QUESTÕES</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b="1" dirty="0" smtClean="0"/>
              <a:t>1- PODE HAVER ACUMULAÇAO DE SALÁRIO DECORRENTE DE EMPREGO PÚBLICO COM APOSENTADORIA VOLUNTÁRIA DO RGPS?</a:t>
            </a:r>
            <a:endParaRPr lang="pt-BR" dirty="0" smtClean="0"/>
          </a:p>
          <a:p>
            <a:pPr>
              <a:buNone/>
            </a:pPr>
            <a:r>
              <a:rPr lang="pt-BR" b="1" dirty="0" smtClean="0"/>
              <a:t> </a:t>
            </a:r>
            <a:endParaRPr lang="pt-BR" dirty="0" smtClean="0"/>
          </a:p>
          <a:p>
            <a:pPr>
              <a:buNone/>
            </a:pPr>
            <a:r>
              <a:rPr lang="pt-BR" b="1" dirty="0" smtClean="0"/>
              <a:t> </a:t>
            </a:r>
            <a:endParaRPr lang="pt-BR" dirty="0" smtClean="0"/>
          </a:p>
          <a:p>
            <a:r>
              <a:rPr lang="pt-BR" b="1" dirty="0" smtClean="0"/>
              <a:t>2- BENEFICIÁRIA DO  EXTINTO “ FUNRURAL”, APOSENTADA, E ATUALMENTE SEGURADA </a:t>
            </a:r>
            <a:r>
              <a:rPr lang="pt-BR" b="1" dirty="0" smtClean="0"/>
              <a:t>DO </a:t>
            </a:r>
            <a:r>
              <a:rPr lang="pt-BR" b="1" dirty="0" smtClean="0"/>
              <a:t>RGPS. PODERÁ ACUMULAR BENEFÍCIOS DA PREVIDENCIA E DA ASSISTENCIA SOCIAL ? (FUNDAMENTAÇÃO LEGAL , ART. 124/L.8213/91 C.C. ART. 201,§5º.</a:t>
            </a:r>
            <a:endParaRPr lang="pt-BR" dirty="0" smtClean="0"/>
          </a:p>
          <a:p>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0000" lnSpcReduction="20000"/>
          </a:bodyPr>
          <a:lstStyle/>
          <a:p>
            <a:r>
              <a:rPr lang="pt-BR" b="1" dirty="0" smtClean="0"/>
              <a:t> 3-UMA MULHER DEFICIENTE PODERÁ OBTER O DIREITO A RECEBER DO INSS O BENEFÍCIO ASSISTENCIAL, CORRESPONDENTE À RENDA MENSAL DE 1 (UM) </a:t>
            </a:r>
            <a:r>
              <a:rPr lang="pt-BR" b="1" dirty="0" err="1" smtClean="0"/>
              <a:t>S.M.</a:t>
            </a:r>
            <a:r>
              <a:rPr lang="pt-BR" b="1" dirty="0" smtClean="0"/>
              <a:t>? ELA RESIDE COM A MÃE, DESEMPREGADA, OS AVÓS, APOSENTADOS COM RENDA PREVIDENCIÁRIA INFERIOR A 2 SM, E UMA TIA QUE RECEBE DE BENEFÍCIO PREVIDENCIÁRIO DE 1 SM ;</a:t>
            </a:r>
          </a:p>
          <a:p>
            <a:pPr>
              <a:buNone/>
            </a:pPr>
            <a:r>
              <a:rPr lang="pt-BR" dirty="0" smtClean="0"/>
              <a:t> </a:t>
            </a:r>
            <a:endParaRPr lang="pt-BR" b="1" dirty="0" smtClean="0"/>
          </a:p>
          <a:p>
            <a:pPr lvl="0"/>
            <a:r>
              <a:rPr lang="pt-BR" b="1" dirty="0" smtClean="0"/>
              <a:t>-CONCEITO DE FAMÍLIA ASSISTIDA?</a:t>
            </a:r>
            <a:endParaRPr lang="pt-BR" dirty="0" smtClean="0"/>
          </a:p>
          <a:p>
            <a:r>
              <a:rPr lang="pt-BR" b="1" dirty="0" smtClean="0"/>
              <a:t>-QUEM TERÁ DIREITO AO BPC DA </a:t>
            </a:r>
            <a:r>
              <a:rPr lang="pt-BR" b="1" dirty="0" err="1" smtClean="0"/>
              <a:t>A.S.</a:t>
            </a:r>
            <a:r>
              <a:rPr lang="pt-BR" b="1" dirty="0" smtClean="0"/>
              <a:t>?</a:t>
            </a:r>
            <a:endParaRPr lang="pt-BR" dirty="0" smtClean="0"/>
          </a:p>
          <a:p>
            <a:r>
              <a:rPr lang="pt-BR" b="1" dirty="0" smtClean="0"/>
              <a:t>- QUAIS SÃO OS BENEFICIÁRIOS ?</a:t>
            </a:r>
            <a:endParaRPr lang="pt-BR" dirty="0" smtClean="0"/>
          </a:p>
          <a:p>
            <a:pPr>
              <a:buNone/>
            </a:pPr>
            <a:r>
              <a:rPr lang="pt-BR" dirty="0" smtClean="0"/>
              <a:t> </a:t>
            </a:r>
          </a:p>
          <a:p>
            <a:r>
              <a:rPr lang="pt-BR" b="1" dirty="0" smtClean="0"/>
              <a:t> </a:t>
            </a:r>
            <a:r>
              <a:rPr lang="pt-BR" b="1" u="sng" dirty="0" smtClean="0"/>
              <a:t>FUNDAMENTAÇÃO:</a:t>
            </a:r>
            <a:endParaRPr lang="pt-BR" dirty="0" smtClean="0"/>
          </a:p>
          <a:p>
            <a:r>
              <a:rPr lang="en-US" b="1" dirty="0" smtClean="0"/>
              <a:t>ART.203/CF C.C. A LEI N.8.742/93 (ART.20 ) </a:t>
            </a:r>
            <a:endParaRPr lang="pt-BR" dirty="0" smtClean="0"/>
          </a:p>
          <a:p>
            <a:pPr>
              <a:buNone/>
            </a:pPr>
            <a:r>
              <a:rPr lang="pt-BR" b="1" dirty="0" smtClean="0"/>
              <a:t> </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FF0000"/>
                </a:solidFill>
              </a:rPr>
              <a:t>RGPS-PRINCIPIOS BASICOS E FUNDAMENTAÇÃO LEGAL- L.8.213/91</a:t>
            </a:r>
            <a:endParaRPr lang="pt-BR" dirty="0">
              <a:solidFill>
                <a:srgbClr val="FF0000"/>
              </a:solidFill>
            </a:endParaRPr>
          </a:p>
        </p:txBody>
      </p:sp>
      <p:sp>
        <p:nvSpPr>
          <p:cNvPr id="3" name="Espaço Reservado para Conteúdo 2"/>
          <p:cNvSpPr>
            <a:spLocks noGrp="1"/>
          </p:cNvSpPr>
          <p:nvPr>
            <p:ph idx="1"/>
          </p:nvPr>
        </p:nvSpPr>
        <p:spPr/>
        <p:txBody>
          <a:bodyPr>
            <a:normAutofit fontScale="92500"/>
          </a:bodyPr>
          <a:lstStyle/>
          <a:p>
            <a:r>
              <a:rPr lang="pt-BR" b="1" dirty="0" smtClean="0"/>
              <a:t>DA FINALIDADE E DOS PRINCÍPIOS BÁSICOS DA PREVIDÊNCIA SOCIAL</a:t>
            </a:r>
          </a:p>
          <a:p>
            <a:r>
              <a:rPr lang="pt-BR" dirty="0" smtClean="0"/>
              <a:t>Art. 1º A Previdência Social, mediante contribuição, tem por fim assegurar aos seus beneficiários meios indispensáveis de manutenção, por motivo de incapacidade, desemprego involuntário, idade avançada, tempo de serviço, encargos familiares e prisão ou morte daqueles de quem dependiam economicamente.</a:t>
            </a: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PRINCIPIOS - </a:t>
            </a:r>
            <a:endParaRPr lang="pt-BR" dirty="0"/>
          </a:p>
        </p:txBody>
      </p:sp>
      <p:sp>
        <p:nvSpPr>
          <p:cNvPr id="3" name="Espaço Reservado para Conteúdo 2"/>
          <p:cNvSpPr>
            <a:spLocks noGrp="1"/>
          </p:cNvSpPr>
          <p:nvPr>
            <p:ph idx="1"/>
          </p:nvPr>
        </p:nvSpPr>
        <p:spPr/>
        <p:txBody>
          <a:bodyPr>
            <a:normAutofit fontScale="55000" lnSpcReduction="20000"/>
          </a:bodyPr>
          <a:lstStyle/>
          <a:p>
            <a:r>
              <a:rPr lang="pt-BR" dirty="0" smtClean="0"/>
              <a:t>Art. 2º A Previdência Social rege-se pelos seguintes princípios e objetivos:</a:t>
            </a:r>
          </a:p>
          <a:p>
            <a:r>
              <a:rPr lang="pt-BR" dirty="0" smtClean="0">
                <a:solidFill>
                  <a:srgbClr val="FF0000"/>
                </a:solidFill>
              </a:rPr>
              <a:t>I - universalidade de participação nos planos previdenciários;</a:t>
            </a:r>
          </a:p>
          <a:p>
            <a:r>
              <a:rPr lang="pt-BR" dirty="0" smtClean="0">
                <a:solidFill>
                  <a:srgbClr val="FF0000"/>
                </a:solidFill>
              </a:rPr>
              <a:t>II - uniformidade e equivalência dos benefícios e serviços às populações urbanas e rurais;</a:t>
            </a:r>
          </a:p>
          <a:p>
            <a:r>
              <a:rPr lang="pt-BR" dirty="0" smtClean="0">
                <a:solidFill>
                  <a:srgbClr val="FF0000"/>
                </a:solidFill>
              </a:rPr>
              <a:t>III - seletividade e distributividade na prestação dos benefícios;</a:t>
            </a:r>
          </a:p>
          <a:p>
            <a:r>
              <a:rPr lang="pt-BR" dirty="0" smtClean="0">
                <a:solidFill>
                  <a:srgbClr val="FF0000"/>
                </a:solidFill>
              </a:rPr>
              <a:t>IV - cálculo dos benefícios considerando-se os </a:t>
            </a:r>
            <a:r>
              <a:rPr lang="pt-BR" dirty="0" err="1" smtClean="0">
                <a:solidFill>
                  <a:srgbClr val="FF0000"/>
                </a:solidFill>
              </a:rPr>
              <a:t>salários-de-contribuição</a:t>
            </a:r>
            <a:r>
              <a:rPr lang="pt-BR" dirty="0" smtClean="0">
                <a:solidFill>
                  <a:srgbClr val="FF0000"/>
                </a:solidFill>
              </a:rPr>
              <a:t> corrigidos monetariamente;</a:t>
            </a:r>
          </a:p>
          <a:p>
            <a:r>
              <a:rPr lang="pt-BR" dirty="0" smtClean="0">
                <a:solidFill>
                  <a:srgbClr val="FF0000"/>
                </a:solidFill>
              </a:rPr>
              <a:t>V - irredutibilidade do valor dos benefícios de forma a preservar-lhes o poder aquisitivo;</a:t>
            </a:r>
          </a:p>
          <a:p>
            <a:r>
              <a:rPr lang="pt-BR" dirty="0" smtClean="0">
                <a:solidFill>
                  <a:srgbClr val="FF0000"/>
                </a:solidFill>
              </a:rPr>
              <a:t>VI - valor da renda mensal dos benefícios substitutos do </a:t>
            </a:r>
            <a:r>
              <a:rPr lang="pt-BR" dirty="0" err="1" smtClean="0">
                <a:solidFill>
                  <a:srgbClr val="FF0000"/>
                </a:solidFill>
              </a:rPr>
              <a:t>salário-de-contribuição</a:t>
            </a:r>
            <a:r>
              <a:rPr lang="pt-BR" dirty="0" smtClean="0">
                <a:solidFill>
                  <a:srgbClr val="FF0000"/>
                </a:solidFill>
              </a:rPr>
              <a:t> ou do rendimento do trabalho do segurado não inferior ao do salário mínimo;</a:t>
            </a:r>
          </a:p>
          <a:p>
            <a:r>
              <a:rPr lang="pt-BR" dirty="0" smtClean="0">
                <a:solidFill>
                  <a:srgbClr val="FF0000"/>
                </a:solidFill>
              </a:rPr>
              <a:t>VII - previdência complementar facultativa, custeada por contribuição adicional;</a:t>
            </a:r>
          </a:p>
          <a:p>
            <a:r>
              <a:rPr lang="pt-BR" dirty="0" smtClean="0">
                <a:solidFill>
                  <a:srgbClr val="FF0000"/>
                </a:solidFill>
              </a:rPr>
              <a:t>VIII - caráter democrático e descentralizado da gestão administrativa, com a participação do governo e da comunidade, em especial de trabalhadores em atividade, empregadores e aposentados.</a:t>
            </a:r>
          </a:p>
          <a:p>
            <a:r>
              <a:rPr lang="pt-BR" dirty="0" smtClean="0"/>
              <a:t>Parágrafo único. A participação referida no inciso VIII deste artigo será efetivada a nível federal, estadual e municipal.</a:t>
            </a:r>
          </a:p>
          <a:p>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Art. 10. Os beneficiários do Regime Geral de Previdência Social classificam-se como segurados e dependentes,</a:t>
            </a:r>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DEPENDENTES ECONOMICOS</a:t>
            </a:r>
            <a:endParaRPr lang="pt-BR" dirty="0"/>
          </a:p>
        </p:txBody>
      </p:sp>
      <p:sp>
        <p:nvSpPr>
          <p:cNvPr id="3" name="Espaço Reservado para Conteúdo 2"/>
          <p:cNvSpPr>
            <a:spLocks noGrp="1"/>
          </p:cNvSpPr>
          <p:nvPr>
            <p:ph idx="1"/>
          </p:nvPr>
        </p:nvSpPr>
        <p:spPr/>
        <p:txBody>
          <a:bodyPr>
            <a:normAutofit fontScale="40000" lnSpcReduction="20000"/>
          </a:bodyPr>
          <a:lstStyle/>
          <a:p>
            <a:r>
              <a:rPr lang="pt-BR" dirty="0" smtClean="0"/>
              <a:t>Art. 16. São beneficiários do Regime Geral de Previdência Social, na condição de dependentes do segurado:</a:t>
            </a:r>
          </a:p>
          <a:p>
            <a:r>
              <a:rPr lang="pt-BR" dirty="0" smtClean="0"/>
              <a:t>I </a:t>
            </a:r>
            <a:r>
              <a:rPr lang="pt-BR" dirty="0" smtClean="0"/>
              <a:t>- o cônjuge, a companheira, o companheiro e o filho não emancipado, de qualquer condição, menor de 21 (vinte e um) anos ou inválido ou que tenha deficiência intelectual ou mental ou deficiência grave;               </a:t>
            </a:r>
            <a:r>
              <a:rPr lang="pt-BR" dirty="0" smtClean="0">
                <a:hlinkClick r:id="rId2"/>
              </a:rPr>
              <a:t>(Redação dada pela Lei nº 13.146, de 2015)</a:t>
            </a:r>
            <a:r>
              <a:rPr lang="pt-BR" dirty="0" smtClean="0"/>
              <a:t>          </a:t>
            </a:r>
            <a:r>
              <a:rPr lang="pt-BR" dirty="0" smtClean="0">
                <a:hlinkClick r:id="rId2"/>
              </a:rPr>
              <a:t>(Vigência)</a:t>
            </a:r>
            <a:endParaRPr lang="pt-BR" dirty="0" smtClean="0"/>
          </a:p>
          <a:p>
            <a:r>
              <a:rPr lang="pt-BR" dirty="0" smtClean="0"/>
              <a:t>II - os pais;</a:t>
            </a:r>
          </a:p>
          <a:p>
            <a:r>
              <a:rPr lang="pt-BR" dirty="0" smtClean="0"/>
              <a:t>III </a:t>
            </a:r>
            <a:r>
              <a:rPr lang="pt-BR" dirty="0" smtClean="0"/>
              <a:t>- o irmão de qualquer condição menor de 21 (vinte e um) anos ou inválido ou que tenha deficiência intelectual ou mental ou deficiência grave, nos termos do regulamento;                </a:t>
            </a:r>
            <a:r>
              <a:rPr lang="pt-BR" dirty="0" smtClean="0">
                <a:hlinkClick r:id="rId3"/>
              </a:rPr>
              <a:t>(Redação dada pela Lei nº 13.135, de 2015)</a:t>
            </a:r>
            <a:r>
              <a:rPr lang="pt-BR" dirty="0" smtClean="0"/>
              <a:t>       </a:t>
            </a:r>
            <a:r>
              <a:rPr lang="pt-BR" dirty="0" smtClean="0">
                <a:hlinkClick r:id="rId3"/>
              </a:rPr>
              <a:t>(Vigência)</a:t>
            </a:r>
            <a:endParaRPr lang="pt-BR" dirty="0" smtClean="0"/>
          </a:p>
          <a:p>
            <a:r>
              <a:rPr lang="pt-BR" dirty="0" smtClean="0"/>
              <a:t>III - o irmão não emancipado, de qualquer condição, menor de 21 (vinte e um) anos ou inválido ou que tenha deficiência intelectual ou mental ou deficiência grave;     </a:t>
            </a:r>
            <a:r>
              <a:rPr lang="pt-BR" dirty="0" smtClean="0">
                <a:hlinkClick r:id="rId2"/>
              </a:rPr>
              <a:t>(Redação dada pela Lei nº 13.146, de 2015)</a:t>
            </a:r>
            <a:r>
              <a:rPr lang="pt-BR" dirty="0" smtClean="0"/>
              <a:t>  </a:t>
            </a:r>
            <a:r>
              <a:rPr lang="pt-BR" dirty="0" smtClean="0">
                <a:hlinkClick r:id="rId2"/>
              </a:rPr>
              <a:t>(Vigência)</a:t>
            </a:r>
            <a:endParaRPr lang="pt-BR" dirty="0" smtClean="0"/>
          </a:p>
          <a:p>
            <a:r>
              <a:rPr lang="pt-BR" dirty="0" smtClean="0"/>
              <a:t>§ </a:t>
            </a:r>
            <a:r>
              <a:rPr lang="pt-BR" dirty="0" smtClean="0"/>
              <a:t>1º A existência de dependente de qualquer das classes deste artigo exclui do direito às prestações os das classes seguintes.</a:t>
            </a:r>
          </a:p>
          <a:p>
            <a:r>
              <a:rPr lang="pt-BR" dirty="0" smtClean="0"/>
              <a:t>§ </a:t>
            </a:r>
            <a:r>
              <a:rPr lang="pt-BR" dirty="0" smtClean="0"/>
              <a:t>2º .O enteado e o menor tutelado equiparam-se a filho mediante declaração do segurado e desde que comprovada a dependência econômica na forma estabelecida no Regulamento.                    </a:t>
            </a:r>
            <a:r>
              <a:rPr lang="pt-BR" dirty="0" smtClean="0">
                <a:hlinkClick r:id="rId4"/>
              </a:rPr>
              <a:t>(Redação dada pela Lei nº 9.528, de 1997)</a:t>
            </a:r>
            <a:endParaRPr lang="pt-BR" dirty="0" smtClean="0"/>
          </a:p>
          <a:p>
            <a:r>
              <a:rPr lang="pt-BR" dirty="0" smtClean="0"/>
              <a:t>§ 3º Considera-se companheira ou companheiro a pessoa que, sem ser casada, mantém união estável com o segurado ou com a segurada, de acordo com o </a:t>
            </a:r>
            <a:r>
              <a:rPr lang="pt-BR" dirty="0" smtClean="0">
                <a:hlinkClick r:id="rId5"/>
              </a:rPr>
              <a:t>§ 3º do art. 226 da Constituição Federal.</a:t>
            </a:r>
            <a:endParaRPr lang="pt-BR" dirty="0" smtClean="0"/>
          </a:p>
          <a:p>
            <a:r>
              <a:rPr lang="pt-BR" dirty="0" smtClean="0"/>
              <a:t>§ 4º A dependência econômica das pessoas indicadas no inciso I é presumida e a das demais deve ser comprovada</a:t>
            </a:r>
          </a:p>
          <a:p>
            <a:r>
              <a:rPr lang="pt-BR" dirty="0" smtClean="0"/>
              <a:t>§ 5º A prova de união estável e de dependência econômica exigem início de prova material contemporânea dos fatos, não admitida a prova exclusivamente testemunhal, exceto na ocorrência de motivo de força maior e ou caso fortuito, conforme disposto no Regulamento.  </a:t>
            </a:r>
          </a:p>
          <a:p>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PERÍODO DE GRAÇA – ART 15</a:t>
            </a:r>
            <a:endParaRPr lang="pt-BR" dirty="0"/>
          </a:p>
        </p:txBody>
      </p:sp>
      <p:sp>
        <p:nvSpPr>
          <p:cNvPr id="3" name="Espaço Reservado para Conteúdo 2"/>
          <p:cNvSpPr>
            <a:spLocks noGrp="1"/>
          </p:cNvSpPr>
          <p:nvPr>
            <p:ph sz="quarter" idx="1"/>
          </p:nvPr>
        </p:nvSpPr>
        <p:spPr/>
        <p:txBody>
          <a:bodyPr>
            <a:normAutofit fontScale="47500" lnSpcReduction="20000"/>
          </a:bodyPr>
          <a:lstStyle/>
          <a:p>
            <a:r>
              <a:rPr lang="pt-BR" dirty="0" smtClean="0"/>
              <a:t>Art. 15. Mantém a qualidade de segurado, independentemente de contribuições:</a:t>
            </a:r>
          </a:p>
          <a:p>
            <a:r>
              <a:rPr lang="pt-BR" sz="2900" b="1" dirty="0" smtClean="0">
                <a:solidFill>
                  <a:srgbClr val="FF0000"/>
                </a:solidFill>
              </a:rPr>
              <a:t>I - sem limite de prazo, quem está em gozo de benefício;</a:t>
            </a:r>
          </a:p>
          <a:p>
            <a:r>
              <a:rPr lang="pt-BR" sz="2900" b="1" dirty="0" smtClean="0">
                <a:solidFill>
                  <a:srgbClr val="FF0000"/>
                </a:solidFill>
              </a:rPr>
              <a:t>II - até 12 (doze) meses após a cessação das contribuições, o segurado que deixar de exercer atividade remunerada abrangida pela Previdência Social ou estiver suspenso ou licenciado sem remuneração;</a:t>
            </a:r>
          </a:p>
          <a:p>
            <a:r>
              <a:rPr lang="pt-BR" sz="2900" b="1" dirty="0" smtClean="0">
                <a:solidFill>
                  <a:srgbClr val="FF0000"/>
                </a:solidFill>
              </a:rPr>
              <a:t>III - até 12 (doze) meses após cessar a segregação, o segurado acometido de doença de segregação compulsória;</a:t>
            </a:r>
          </a:p>
          <a:p>
            <a:r>
              <a:rPr lang="pt-BR" sz="2900" b="1" dirty="0" smtClean="0">
                <a:solidFill>
                  <a:srgbClr val="FF0000"/>
                </a:solidFill>
              </a:rPr>
              <a:t>IV - até 12 (doze) meses após o livramento, o segurado retido ou recluso;</a:t>
            </a:r>
          </a:p>
          <a:p>
            <a:r>
              <a:rPr lang="pt-BR" sz="2900" b="1" dirty="0" smtClean="0">
                <a:solidFill>
                  <a:srgbClr val="FF0000"/>
                </a:solidFill>
              </a:rPr>
              <a:t>V - até 3 (três) meses após o licenciamento, o segurado incorporado às Forças Armadas para prestar serviço militar;</a:t>
            </a:r>
          </a:p>
          <a:p>
            <a:r>
              <a:rPr lang="pt-BR" sz="2900" b="1" dirty="0" smtClean="0">
                <a:solidFill>
                  <a:srgbClr val="FF0000"/>
                </a:solidFill>
              </a:rPr>
              <a:t>VI - até 6 (seis) meses após a cessação das contribuições, o segurado facultativo.</a:t>
            </a:r>
          </a:p>
          <a:p>
            <a:r>
              <a:rPr lang="pt-BR" sz="2900" b="1" dirty="0" smtClean="0">
                <a:solidFill>
                  <a:srgbClr val="FF0000"/>
                </a:solidFill>
              </a:rPr>
              <a:t>§ 1º O prazo do inciso II será prorrogado para até 24 (vinte e quatro) meses se o segurado já tiver pago mais de 120 (cento e vinte) contribuições mensais sem interrupção que acarrete a perda da qualidade de segurado.</a:t>
            </a:r>
          </a:p>
          <a:p>
            <a:r>
              <a:rPr lang="pt-BR" sz="2900" b="1" dirty="0" smtClean="0">
                <a:solidFill>
                  <a:srgbClr val="FF0000"/>
                </a:solidFill>
              </a:rPr>
              <a:t>§ 2º Os prazos do inciso II ou do § 1º serão acrescidos de 12 (doze) meses para o segurado desempregado, desde que comprovada essa situação pelo registro no órgão próprio do Ministério do Trabalho e da Previdência Social.</a:t>
            </a:r>
          </a:p>
          <a:p>
            <a:r>
              <a:rPr lang="pt-BR" sz="2900" b="1" dirty="0" smtClean="0">
                <a:solidFill>
                  <a:srgbClr val="FF0000"/>
                </a:solidFill>
              </a:rPr>
              <a:t>§ 3º Durante os prazos deste artigo, o segurado conserva todos os seus direitos perante a Previdência Social.</a:t>
            </a:r>
          </a:p>
          <a:p>
            <a:r>
              <a:rPr lang="pt-BR" sz="2900" b="1" dirty="0" smtClean="0">
                <a:solidFill>
                  <a:srgbClr val="FF0000"/>
                </a:solidFill>
              </a:rPr>
              <a:t>§ 4º A perda da qualidade de segurado ocorrerá no dia seguinte ao do término do prazo fixado no Plano de Custeio da Seguridade Social para recolhimento da contribuição referente ao mês imediatamente posterior ao do final dos prazos fixados neste artigo e seus parágrafos.</a:t>
            </a:r>
          </a:p>
          <a:p>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Acumulo de </a:t>
            </a:r>
            <a:r>
              <a:rPr lang="pt-BR" dirty="0" err="1" smtClean="0"/>
              <a:t>beneficios</a:t>
            </a:r>
            <a:endParaRPr lang="pt-BR" dirty="0"/>
          </a:p>
        </p:txBody>
      </p:sp>
      <p:sp>
        <p:nvSpPr>
          <p:cNvPr id="3" name="Espaço Reservado para Conteúdo 2"/>
          <p:cNvSpPr>
            <a:spLocks noGrp="1"/>
          </p:cNvSpPr>
          <p:nvPr>
            <p:ph sz="quarter" idx="1"/>
          </p:nvPr>
        </p:nvSpPr>
        <p:spPr/>
        <p:txBody>
          <a:bodyPr>
            <a:normAutofit fontScale="70000" lnSpcReduction="20000"/>
          </a:bodyPr>
          <a:lstStyle/>
          <a:p>
            <a:r>
              <a:rPr lang="pt-BR" dirty="0" smtClean="0"/>
              <a:t>Art. 124. Salvo no caso de direito adquirido, não é permitido o recebimento conjunto dos seguintes benefícios da Previdência Social:</a:t>
            </a:r>
          </a:p>
          <a:p>
            <a:r>
              <a:rPr lang="pt-BR" dirty="0" smtClean="0"/>
              <a:t>I - aposentadoria e auxílio-doença;</a:t>
            </a:r>
          </a:p>
          <a:p>
            <a:r>
              <a:rPr lang="pt-BR" dirty="0" smtClean="0"/>
              <a:t>II - duas ou mais aposentadorias;</a:t>
            </a:r>
          </a:p>
          <a:p>
            <a:r>
              <a:rPr lang="pt-BR" dirty="0" smtClean="0"/>
              <a:t>II - mais de uma aposentadoria;        </a:t>
            </a:r>
            <a:r>
              <a:rPr lang="pt-BR" dirty="0" smtClean="0">
                <a:hlinkClick r:id="rId2"/>
              </a:rPr>
              <a:t>(Redação dada pela Lei nº 9.032, de 1995)</a:t>
            </a:r>
            <a:endParaRPr lang="pt-BR" dirty="0" smtClean="0"/>
          </a:p>
          <a:p>
            <a:r>
              <a:rPr lang="pt-BR" dirty="0" smtClean="0"/>
              <a:t>III - aposentadoria e abono de permanência em serviço;</a:t>
            </a:r>
          </a:p>
          <a:p>
            <a:r>
              <a:rPr lang="pt-BR" dirty="0" smtClean="0"/>
              <a:t>IV - salário-maternidade e auxílio-doença;       </a:t>
            </a:r>
            <a:r>
              <a:rPr lang="pt-BR" dirty="0" smtClean="0">
                <a:hlinkClick r:id="rId2"/>
              </a:rPr>
              <a:t>(Incluído dada pela Lei nº 9.032, de 1995)</a:t>
            </a:r>
            <a:endParaRPr lang="pt-BR" dirty="0" smtClean="0"/>
          </a:p>
          <a:p>
            <a:r>
              <a:rPr lang="pt-BR" dirty="0" smtClean="0"/>
              <a:t>V - mais de um auxílio-acidente;       </a:t>
            </a:r>
            <a:r>
              <a:rPr lang="pt-BR" dirty="0" smtClean="0">
                <a:hlinkClick r:id="rId2"/>
              </a:rPr>
              <a:t>(Incluído dada pela Lei nº 9.032, de 1995)</a:t>
            </a:r>
            <a:endParaRPr lang="pt-BR" dirty="0" smtClean="0"/>
          </a:p>
          <a:p>
            <a:r>
              <a:rPr lang="pt-BR" dirty="0" smtClean="0"/>
              <a:t>VI - mais de uma pensão deixada por cônjuge ou companheiro, ressalvado o direito de opção pela mais vantajosa.      </a:t>
            </a:r>
            <a:r>
              <a:rPr lang="pt-BR" dirty="0" smtClean="0">
                <a:hlinkClick r:id="rId2"/>
              </a:rPr>
              <a:t>(Incluído dada pela Lei nº 9.032, de 1995)</a:t>
            </a:r>
            <a:endParaRPr lang="pt-BR" dirty="0" smtClean="0"/>
          </a:p>
          <a:p>
            <a:r>
              <a:rPr lang="pt-BR" dirty="0" smtClean="0"/>
              <a:t>Parágrafo único. É vedado o recebimento conjunto do seguro-desemprego com qualquer benefício de prestação continuada da Previdência Social, exceto pensão por morte ou auxílio-acidente.       </a:t>
            </a:r>
            <a:r>
              <a:rPr lang="pt-BR" dirty="0" smtClean="0">
                <a:hlinkClick r:id="rId2"/>
              </a:rPr>
              <a:t>(Incluído dada pela Lei nº 9.032, de 1995)</a:t>
            </a:r>
            <a:endParaRPr lang="pt-BR" dirty="0" smtClean="0"/>
          </a:p>
          <a:p>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u="sng" dirty="0" smtClean="0">
                <a:solidFill>
                  <a:srgbClr val="FF0000"/>
                </a:solidFill>
              </a:rPr>
              <a:t>CASO CONCRETO – PENSÃO E DIREITO ADQUIRIDO </a:t>
            </a:r>
            <a:r>
              <a:rPr lang="pt-BR" dirty="0" smtClean="0"/>
              <a:t/>
            </a:r>
            <a:br>
              <a:rPr lang="pt-BR" dirty="0" smtClean="0"/>
            </a:br>
            <a:endParaRPr lang="pt-BR" dirty="0"/>
          </a:p>
        </p:txBody>
      </p:sp>
      <p:sp>
        <p:nvSpPr>
          <p:cNvPr id="3" name="Espaço Reservado para Conteúdo 2"/>
          <p:cNvSpPr>
            <a:spLocks noGrp="1"/>
          </p:cNvSpPr>
          <p:nvPr>
            <p:ph idx="1"/>
          </p:nvPr>
        </p:nvSpPr>
        <p:spPr/>
        <p:txBody>
          <a:bodyPr>
            <a:normAutofit/>
          </a:bodyPr>
          <a:lstStyle/>
          <a:p>
            <a:pPr>
              <a:buNone/>
            </a:pPr>
            <a:r>
              <a:rPr lang="pt-BR" b="1" dirty="0" smtClean="0"/>
              <a:t> </a:t>
            </a:r>
            <a:endParaRPr lang="pt-BR" dirty="0" smtClean="0"/>
          </a:p>
          <a:p>
            <a:r>
              <a:rPr lang="pt-BR" b="1" dirty="0" smtClean="0"/>
              <a:t>JL., Viúvo de Segurada de RPPS , após o novo casamento, requereu pensão por morte de ex-cônjuge. Questão: haverá  dependência econômica daquela ?Terá direito adquirido </a:t>
            </a:r>
            <a:r>
              <a:rPr lang="pt-BR" b="1" dirty="0" smtClean="0"/>
              <a:t>à </a:t>
            </a:r>
            <a:r>
              <a:rPr lang="pt-BR" b="1" dirty="0" smtClean="0"/>
              <a:t>pensão previsto no Regulamento de </a:t>
            </a:r>
            <a:r>
              <a:rPr lang="pt-BR" b="1" dirty="0" err="1" smtClean="0"/>
              <a:t>RPPs</a:t>
            </a:r>
            <a:r>
              <a:rPr lang="pt-BR" b="1" dirty="0" smtClean="0"/>
              <a:t>?</a:t>
            </a:r>
            <a:endParaRPr lang="pt-BR" dirty="0" smtClean="0"/>
          </a:p>
          <a:p>
            <a:pPr>
              <a:buNone/>
            </a:pPr>
            <a:r>
              <a:rPr lang="pt-BR" b="1" u="sng" dirty="0" smtClean="0"/>
              <a:t/>
            </a:r>
            <a:br>
              <a:rPr lang="pt-BR" b="1" u="sng" dirty="0" smtClean="0"/>
            </a:br>
            <a:endParaRPr lang="pt-B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5616" y="332656"/>
            <a:ext cx="8229600" cy="1143000"/>
          </a:xfrm>
        </p:spPr>
        <p:txBody>
          <a:bodyPr>
            <a:normAutofit fontScale="90000"/>
          </a:bodyPr>
          <a:lstStyle/>
          <a:p>
            <a:r>
              <a:rPr lang="pt-BR" sz="3600" b="1" u="sng" dirty="0" smtClean="0">
                <a:solidFill>
                  <a:srgbClr val="FF0000"/>
                </a:solidFill>
              </a:rPr>
              <a:t>CASO CONCRETO – VINCULO – FILIAÇAO </a:t>
            </a:r>
            <a:r>
              <a:rPr lang="pt-BR" dirty="0" smtClean="0"/>
              <a:t/>
            </a:r>
            <a:br>
              <a:rPr lang="pt-BR" dirty="0" smtClean="0"/>
            </a:br>
            <a:endParaRPr lang="pt-BR" dirty="0"/>
          </a:p>
        </p:txBody>
      </p:sp>
      <p:sp>
        <p:nvSpPr>
          <p:cNvPr id="3" name="Espaço Reservado para Conteúdo 2"/>
          <p:cNvSpPr>
            <a:spLocks noGrp="1"/>
          </p:cNvSpPr>
          <p:nvPr>
            <p:ph idx="1"/>
          </p:nvPr>
        </p:nvSpPr>
        <p:spPr/>
        <p:txBody>
          <a:bodyPr>
            <a:normAutofit fontScale="70000" lnSpcReduction="20000"/>
          </a:bodyPr>
          <a:lstStyle/>
          <a:p>
            <a:pPr>
              <a:buNone/>
            </a:pPr>
            <a:endParaRPr lang="pt-BR" dirty="0" smtClean="0"/>
          </a:p>
          <a:p>
            <a:r>
              <a:rPr lang="pt-BR" b="1" dirty="0" smtClean="0"/>
              <a:t>Maria,contribuiu 25 anos ao </a:t>
            </a:r>
            <a:r>
              <a:rPr lang="pt-BR" b="1" dirty="0" smtClean="0">
                <a:solidFill>
                  <a:srgbClr val="FF0000"/>
                </a:solidFill>
              </a:rPr>
              <a:t>RGPS</a:t>
            </a:r>
            <a:r>
              <a:rPr lang="pt-BR" b="1" dirty="0" smtClean="0"/>
              <a:t> como empregada , e após esse período , ingressou no serviço público federal vindo a contribuir somente para o </a:t>
            </a:r>
            <a:r>
              <a:rPr lang="pt-BR" b="1" dirty="0" smtClean="0">
                <a:solidFill>
                  <a:srgbClr val="FF0000"/>
                </a:solidFill>
              </a:rPr>
              <a:t>RPPS</a:t>
            </a:r>
            <a:r>
              <a:rPr lang="pt-BR" b="1" dirty="0" smtClean="0"/>
              <a:t>.</a:t>
            </a:r>
            <a:endParaRPr lang="pt-BR" dirty="0" smtClean="0"/>
          </a:p>
          <a:p>
            <a:endParaRPr lang="pt-BR" b="1" u="sng" dirty="0" smtClean="0"/>
          </a:p>
          <a:p>
            <a:endParaRPr lang="pt-BR" b="1" u="sng" dirty="0" smtClean="0"/>
          </a:p>
          <a:p>
            <a:r>
              <a:rPr lang="pt-BR" b="1" u="sng" dirty="0" smtClean="0"/>
              <a:t>Questões : </a:t>
            </a:r>
            <a:endParaRPr lang="pt-BR" dirty="0" smtClean="0"/>
          </a:p>
          <a:p>
            <a:r>
              <a:rPr lang="pt-BR" b="1" dirty="0" smtClean="0"/>
              <a:t> </a:t>
            </a:r>
            <a:endParaRPr lang="pt-BR" dirty="0" smtClean="0"/>
          </a:p>
          <a:p>
            <a:r>
              <a:rPr lang="pt-BR" b="1" dirty="0" smtClean="0"/>
              <a:t>1-Maria,irá se aposentar em qual Regime previdenciário ?</a:t>
            </a:r>
            <a:endParaRPr lang="pt-BR" dirty="0" smtClean="0"/>
          </a:p>
          <a:p>
            <a:r>
              <a:rPr lang="pt-BR" b="1" dirty="0" smtClean="0"/>
              <a:t>2-Maria, poderá contribuir para os dois regimes distintamente?</a:t>
            </a:r>
            <a:endParaRPr lang="pt-BR" dirty="0" smtClean="0"/>
          </a:p>
          <a:p>
            <a:r>
              <a:rPr lang="pt-BR" b="1" dirty="0" smtClean="0"/>
              <a:t>3-Maria poderá completar o tempo faltante no RGPS ?</a:t>
            </a:r>
            <a:endParaRPr lang="pt-BR" dirty="0" smtClean="0"/>
          </a:p>
          <a:p>
            <a:r>
              <a:rPr lang="pt-BR" b="1" dirty="0" smtClean="0"/>
              <a:t>4-Maria poderá contribuir como segurado facultativo ao RGPS ?</a:t>
            </a:r>
            <a:endParaRPr lang="pt-BR" dirty="0" smtClean="0"/>
          </a:p>
          <a:p>
            <a:r>
              <a:rPr lang="pt-BR" b="1" dirty="0" smtClean="0"/>
              <a:t>5-Como será a renda de aposentadoria de Maria ?  </a:t>
            </a:r>
            <a:br>
              <a:rPr lang="pt-BR" b="1" dirty="0" smtClean="0"/>
            </a:br>
            <a:endParaRPr lang="pt-BR" dirty="0" smtClean="0"/>
          </a:p>
          <a:p>
            <a:endParaRPr lang="pt-BR" dirty="0" smtClean="0"/>
          </a:p>
          <a:p>
            <a:endParaRPr lang="pt-BR"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350</Words>
  <Application>Microsoft Office PowerPoint</Application>
  <PresentationFormat>Apresentação na tela (4:3)</PresentationFormat>
  <Paragraphs>124</Paragraphs>
  <Slides>19</Slides>
  <Notes>13</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Tema do Office</vt:lpstr>
      <vt:lpstr>CASOS CONCRETOS DE ASSISTENCIA E PREVIDENCIA</vt:lpstr>
      <vt:lpstr>RGPS-PRINCIPIOS BASICOS E FUNDAMENTAÇÃO LEGAL- L.8.213/91</vt:lpstr>
      <vt:lpstr>PRINCIPIOS - </vt:lpstr>
      <vt:lpstr>Slide 4</vt:lpstr>
      <vt:lpstr>DEPENDENTES ECONOMICOS</vt:lpstr>
      <vt:lpstr>PERÍODO DE GRAÇA – ART 15</vt:lpstr>
      <vt:lpstr>Acumulo de beneficios</vt:lpstr>
      <vt:lpstr>CASO CONCRETO – PENSÃO E DIREITO ADQUIRIDO  </vt:lpstr>
      <vt:lpstr>CASO CONCRETO – VINCULO – FILIAÇAO  </vt:lpstr>
      <vt:lpstr>CASO CONCRETO  </vt:lpstr>
      <vt:lpstr>Slide 11</vt:lpstr>
      <vt:lpstr>Slide 12</vt:lpstr>
      <vt:lpstr>QUESTÃO </vt:lpstr>
      <vt:lpstr>Slide 14</vt:lpstr>
      <vt:lpstr>CASO CONCRETO</vt:lpstr>
      <vt:lpstr>QUESTÃO </vt:lpstr>
      <vt:lpstr>CASOS   CONCRETO     </vt:lpstr>
      <vt:lpstr>QUESTÕES</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CASOS CONCRETOS DE ASSISTENCIA E PREVIDENCIA</dc:title>
  <dc:creator>Eliane123</dc:creator>
  <cp:lastModifiedBy>Eliane123</cp:lastModifiedBy>
  <cp:revision>23</cp:revision>
  <dcterms:modified xsi:type="dcterms:W3CDTF">2019-04-21T20:44:12Z</dcterms:modified>
</cp:coreProperties>
</file>